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0.jpg" ContentType="image/jpg"/>
  <Override PartName="/ppt/media/image24.jpg" ContentType="image/jpg"/>
  <Override PartName="/ppt/media/image25.jpg" ContentType="image/jpg"/>
  <Override PartName="/ppt/media/image3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401" r:id="rId5"/>
    <p:sldId id="395" r:id="rId6"/>
    <p:sldId id="399" r:id="rId7"/>
    <p:sldId id="396" r:id="rId8"/>
    <p:sldId id="398" r:id="rId9"/>
    <p:sldId id="348" r:id="rId10"/>
    <p:sldId id="349" r:id="rId11"/>
    <p:sldId id="351" r:id="rId12"/>
    <p:sldId id="350" r:id="rId13"/>
    <p:sldId id="366" r:id="rId14"/>
    <p:sldId id="367" r:id="rId15"/>
    <p:sldId id="368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91" r:id="rId25"/>
    <p:sldId id="382" r:id="rId26"/>
    <p:sldId id="385" r:id="rId27"/>
    <p:sldId id="402" r:id="rId28"/>
    <p:sldId id="403" r:id="rId29"/>
    <p:sldId id="404" r:id="rId30"/>
    <p:sldId id="369" r:id="rId31"/>
    <p:sldId id="370" r:id="rId32"/>
    <p:sldId id="394" r:id="rId33"/>
    <p:sldId id="371" r:id="rId34"/>
    <p:sldId id="372" r:id="rId35"/>
    <p:sldId id="389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44" r:id="rId51"/>
    <p:sldId id="345" r:id="rId52"/>
    <p:sldId id="346" r:id="rId53"/>
    <p:sldId id="347" r:id="rId54"/>
    <p:sldId id="397" r:id="rId55"/>
    <p:sldId id="393" r:id="rId56"/>
    <p:sldId id="342" r:id="rId57"/>
    <p:sldId id="343" r:id="rId58"/>
    <p:sldId id="392" r:id="rId59"/>
    <p:sldId id="387" r:id="rId60"/>
    <p:sldId id="388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49A9E-D6F2-4136-9870-FA759F7A937C}">
  <a:tblStyle styleId="{A7749A9E-D6F2-4136-9870-FA759F7A9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1"/>
    <p:restoredTop sz="72370"/>
  </p:normalViewPr>
  <p:slideViewPr>
    <p:cSldViewPr snapToGrid="0">
      <p:cViewPr>
        <p:scale>
          <a:sx n="92" d="100"/>
          <a:sy n="92" d="100"/>
        </p:scale>
        <p:origin x="2744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404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fb4c74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fb4c74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2fb4c7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2fb4c7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32fb4c74e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32fb4c74e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An image is not just an arbitrary function, these images are actually projections of 3D scenes, of 3D points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40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2fb4c74e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32fb4c74e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31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543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zasz@uchicago.edu" TargetMode="External"/><Relationship Id="rId4" Type="http://schemas.openxmlformats.org/officeDocument/2006/relationships/hyperlink" Target="https://rcc.uchicago.edu/" TargetMode="External"/><Relationship Id="rId5" Type="http://schemas.openxmlformats.org/officeDocument/2006/relationships/hyperlink" Target="https://neubauercollegium.uchicago.edu/faculty/visualization_for_understanding_and_exploration_vue" TargetMode="External"/><Relationship Id="rId6" Type="http://schemas.openxmlformats.org/officeDocument/2006/relationships/hyperlink" Target="https://neubauercollegium.uchicago.edu/faculty/visualization_for_understanding_and_exploration_vue/" TargetMode="External"/><Relationship Id="rId7" Type="http://schemas.openxmlformats.org/officeDocument/2006/relationships/hyperlink" Target="https://neubauercollegium.uchicago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4" Type="http://schemas.openxmlformats.org/officeDocument/2006/relationships/hyperlink" Target="http://raw.densitydesign.org/" TargetMode="External"/><Relationship Id="rId5" Type="http://schemas.openxmlformats.org/officeDocument/2006/relationships/hyperlink" Target="http://timeline.knightlab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atawrapper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c-uchicago/Intro_Computer_Vision" TargetMode="External"/><Relationship Id="rId4" Type="http://schemas.openxmlformats.org/officeDocument/2006/relationships/hyperlink" Target="https://github.com/takahashikazutaka/workshop-IntroDataVisualizati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cytoscape.org/" TargetMode="External"/><Relationship Id="rId5" Type="http://schemas.openxmlformats.org/officeDocument/2006/relationships/hyperlink" Target="https://t.umblr.com/redirect?z=https://www.ncbi.nlm.nih.gov/pmc/articles/PMC6172751/&amp;t=ZDZiZmIyMTVlOTBjNWI1YTBjMWM4OWI2YzE0ZjRlYTIxNjE1NzU0ZSwxcENad3VEZw==&amp;b=t:sRmvvH_EFidq02AzPfVfig&amp;p=https://cytoscape-publications.tumblr.com/post/179200579083/microrna-expression-profile-of-urinary-exosomes-in&amp;m=1" TargetMode="External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phi.or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cc-visualization.slack.com/signu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youtu.be/KcxYYOansy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youtu.be/Zgc6lKeLS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66083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259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to </a:t>
            </a:r>
            <a:r>
              <a:rPr lang="en-US" b="1" dirty="0" smtClean="0"/>
              <a:t>Data Visualization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8" y="372149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Kazutaka </a:t>
            </a:r>
            <a:r>
              <a:rPr lang="en-US" dirty="0" smtClean="0"/>
              <a:t>“Taka</a:t>
            </a:r>
            <a:r>
              <a:rPr lang="en-US" smtClean="0"/>
              <a:t>” Takahashi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kazutaka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@uchicago.edu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Research Computing Center</a:t>
            </a:r>
            <a:endParaRPr dirty="0"/>
          </a:p>
        </p:txBody>
      </p:sp>
      <p:sp>
        <p:nvSpPr>
          <p:cNvPr id="6" name="Google Shape;55;p13"/>
          <p:cNvSpPr txBox="1">
            <a:spLocks/>
          </p:cNvSpPr>
          <p:nvPr/>
        </p:nvSpPr>
        <p:spPr>
          <a:xfrm>
            <a:off x="124691" y="166889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dirty="0" smtClean="0"/>
          </a:p>
          <a:p>
            <a:pPr marL="0" indent="0"/>
            <a:r>
              <a:rPr lang="en-US" sz="2400" b="1" dirty="0" smtClean="0">
                <a:solidFill>
                  <a:schemeClr val="tx1"/>
                </a:solidFill>
                <a:hlinkClick r:id="rId5"/>
              </a:rPr>
              <a:t>This workshop is sponsored by </a:t>
            </a:r>
            <a:r>
              <a:rPr lang="en-US" sz="2400" b="1" dirty="0" smtClean="0">
                <a:solidFill>
                  <a:schemeClr val="tx1"/>
                </a:solidFill>
                <a:hlinkClick r:id="rId6"/>
              </a:rPr>
              <a:t>Visualization for Understanding and Exploration (VUE)</a:t>
            </a:r>
            <a:r>
              <a:rPr lang="en-US" sz="2400" dirty="0" smtClean="0">
                <a:solidFill>
                  <a:schemeClr val="tx1"/>
                </a:solidFill>
              </a:rPr>
              <a:t>  project at the </a:t>
            </a:r>
            <a:r>
              <a:rPr lang="en-US" sz="2400" dirty="0" err="1" smtClean="0">
                <a:solidFill>
                  <a:schemeClr val="tx1"/>
                </a:solidFill>
                <a:hlinkClick r:id="rId7"/>
              </a:rPr>
              <a:t>Neubauer</a:t>
            </a:r>
            <a:r>
              <a:rPr lang="en-US" sz="2400" dirty="0" smtClean="0">
                <a:solidFill>
                  <a:schemeClr val="tx1"/>
                </a:solidFill>
                <a:hlinkClick r:id="rId7"/>
              </a:rPr>
              <a:t> Collegium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20" y="589368"/>
            <a:ext cx="5783104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000" spc="86" dirty="0"/>
              <a:t>“I</a:t>
            </a:r>
            <a:r>
              <a:rPr sz="3000" spc="-589" dirty="0"/>
              <a:t> </a:t>
            </a:r>
            <a:r>
              <a:rPr sz="3000" spc="-172" dirty="0"/>
              <a:t>keep </a:t>
            </a:r>
            <a:r>
              <a:rPr sz="3000" spc="-184" dirty="0"/>
              <a:t>saying </a:t>
            </a:r>
            <a:r>
              <a:rPr sz="3000" spc="-4" dirty="0"/>
              <a:t>that </a:t>
            </a:r>
            <a:r>
              <a:rPr sz="3000" spc="-34" dirty="0"/>
              <a:t>the </a:t>
            </a:r>
            <a:r>
              <a:rPr sz="3000" spc="-229" dirty="0"/>
              <a:t>sexy </a:t>
            </a:r>
            <a:r>
              <a:rPr sz="3000" spc="-49" dirty="0"/>
              <a:t>job </a:t>
            </a:r>
            <a:r>
              <a:rPr sz="3000" spc="-38" dirty="0"/>
              <a:t>in </a:t>
            </a:r>
            <a:r>
              <a:rPr sz="3000" spc="-34" dirty="0"/>
              <a:t>the  </a:t>
            </a:r>
            <a:r>
              <a:rPr sz="3000" spc="-90" dirty="0"/>
              <a:t>next </a:t>
            </a:r>
            <a:r>
              <a:rPr sz="3000" spc="-150" dirty="0"/>
              <a:t>10 </a:t>
            </a:r>
            <a:r>
              <a:rPr sz="3000" spc="-188" dirty="0"/>
              <a:t>years </a:t>
            </a:r>
            <a:r>
              <a:rPr sz="3000" spc="4" dirty="0"/>
              <a:t>will </a:t>
            </a:r>
            <a:r>
              <a:rPr sz="3000" spc="-139" dirty="0"/>
              <a:t>be</a:t>
            </a:r>
            <a:r>
              <a:rPr sz="3000" spc="-375" dirty="0"/>
              <a:t> </a:t>
            </a:r>
            <a:r>
              <a:rPr sz="3000" spc="-79" dirty="0"/>
              <a:t>statisticians”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384020" y="2009489"/>
            <a:ext cx="48968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8" dirty="0"/>
              <a:t>Hal </a:t>
            </a:r>
            <a:r>
              <a:rPr sz="2700" spc="-135" dirty="0"/>
              <a:t>Varian, </a:t>
            </a:r>
            <a:r>
              <a:rPr sz="2700" spc="-143" dirty="0"/>
              <a:t>Chief Economist</a:t>
            </a:r>
            <a:r>
              <a:rPr sz="2700" spc="-161" dirty="0"/>
              <a:t> </a:t>
            </a:r>
            <a:r>
              <a:rPr sz="2700" spc="-158" dirty="0"/>
              <a:t>Google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1874368" y="3658134"/>
            <a:ext cx="5949791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199198" marR="3810" indent="-1190149">
              <a:spcBef>
                <a:spcPts val="71"/>
              </a:spcBef>
            </a:pPr>
            <a:r>
              <a:rPr sz="3000" spc="-124" dirty="0"/>
              <a:t>Statisticians </a:t>
            </a:r>
            <a:r>
              <a:rPr sz="3000" spc="4" dirty="0"/>
              <a:t>will </a:t>
            </a:r>
            <a:r>
              <a:rPr sz="3000" spc="-124" dirty="0"/>
              <a:t>never </a:t>
            </a:r>
            <a:r>
              <a:rPr sz="3000" spc="-184" dirty="0"/>
              <a:t>have </a:t>
            </a:r>
            <a:r>
              <a:rPr sz="3000" spc="-233" dirty="0"/>
              <a:t>a </a:t>
            </a:r>
            <a:r>
              <a:rPr sz="3000" spc="-229" dirty="0"/>
              <a:t>sexy</a:t>
            </a:r>
            <a:r>
              <a:rPr sz="3000" spc="-338" dirty="0"/>
              <a:t> </a:t>
            </a:r>
            <a:r>
              <a:rPr sz="3000" spc="-53" dirty="0"/>
              <a:t>job.  </a:t>
            </a:r>
            <a:r>
              <a:rPr sz="3000" spc="-124" dirty="0"/>
              <a:t>Data-powered </a:t>
            </a:r>
            <a:r>
              <a:rPr sz="3000" spc="-79" dirty="0"/>
              <a:t>storytellers</a:t>
            </a:r>
            <a:r>
              <a:rPr sz="3000" spc="-195" dirty="0"/>
              <a:t> </a:t>
            </a:r>
            <a:r>
              <a:rPr sz="3000" spc="-15" dirty="0"/>
              <a:t>will.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778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24" y="494398"/>
            <a:ext cx="7407035" cy="205424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127" dirty="0" smtClean="0"/>
              <a:t>Visualization -&gt; “</a:t>
            </a:r>
            <a:r>
              <a:rPr lang="en-US" i="1" spc="-127" dirty="0" smtClean="0"/>
              <a:t>Sanity</a:t>
            </a:r>
            <a:r>
              <a:rPr lang="en-US" spc="-127" dirty="0" smtClean="0"/>
              <a:t>” Check</a:t>
            </a:r>
            <a:br>
              <a:rPr lang="en-US" spc="-127" dirty="0" smtClean="0"/>
            </a:br>
            <a:r>
              <a:rPr lang="en-US" spc="-127" dirty="0"/>
              <a:t/>
            </a:r>
            <a:br>
              <a:rPr lang="en-US" spc="-127" dirty="0"/>
            </a:br>
            <a:r>
              <a:rPr lang="en-US" spc="-127" dirty="0" smtClean="0"/>
              <a:t>Statistics -&gt; Quantify the “</a:t>
            </a:r>
            <a:r>
              <a:rPr lang="en-US" i="1" spc="-127" dirty="0" smtClean="0"/>
              <a:t>hunch</a:t>
            </a:r>
            <a:r>
              <a:rPr lang="en-US" spc="-127" dirty="0" smtClean="0"/>
              <a:t>”</a:t>
            </a:r>
            <a:br>
              <a:rPr lang="en-US" spc="-127" dirty="0" smtClean="0"/>
            </a:br>
            <a:endParaRPr spc="-150" dirty="0">
              <a:solidFill>
                <a:srgbClr val="FF0000"/>
              </a:solidFill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315723" y="1379844"/>
            <a:ext cx="7407035" cy="2562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>Visualization </a:t>
            </a:r>
            <a:r>
              <a:rPr lang="en-US" spc="-64" dirty="0" smtClean="0"/>
              <a:t>!= </a:t>
            </a:r>
            <a:r>
              <a:rPr lang="en-US" spc="-326" dirty="0" smtClean="0"/>
              <a:t>Sexy</a:t>
            </a:r>
            <a:r>
              <a:rPr lang="en-US" spc="-371" dirty="0" smtClean="0"/>
              <a:t> </a:t>
            </a:r>
            <a:r>
              <a:rPr lang="en-US" spc="-150" dirty="0" smtClean="0"/>
              <a:t>Pictures</a:t>
            </a:r>
            <a:br>
              <a:rPr lang="en-US" spc="-150" dirty="0" smtClean="0"/>
            </a:br>
            <a:r>
              <a:rPr lang="en-US" spc="-150" dirty="0" smtClean="0"/>
              <a:t/>
            </a:r>
            <a:br>
              <a:rPr lang="en-US" spc="-150" dirty="0" smtClean="0"/>
            </a:b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315723" y="2820294"/>
            <a:ext cx="7407035" cy="15464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Visualization -&gt; Story telling </a:t>
            </a:r>
            <a:r>
              <a:rPr lang="en-US" spc="-150" dirty="0" smtClean="0">
                <a:solidFill>
                  <a:srgbClr val="FF0000"/>
                </a:solidFill>
              </a:rPr>
              <a:t>(with your message)</a:t>
            </a:r>
            <a:endParaRPr lang="en-US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929" y="219864"/>
            <a:ext cx="628883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274" dirty="0" smtClean="0"/>
              <a:t>Visualization tools are everywhere </a:t>
            </a:r>
            <a:endParaRPr spc="-14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12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" y="1119154"/>
            <a:ext cx="3728471" cy="20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4" y="1856226"/>
            <a:ext cx="3760341" cy="2119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2515010"/>
            <a:ext cx="4664467" cy="2628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35723"/>
            <a:ext cx="5755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www.pcmag.com</a:t>
            </a:r>
            <a:r>
              <a:rPr lang="en-US" dirty="0"/>
              <a:t>/article/347315/10-free-data-visualization-tools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401563" y="1227172"/>
            <a:ext cx="5245870" cy="530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274" smtClean="0"/>
              <a:t>And most of them are for free!</a:t>
            </a:r>
            <a:endParaRPr lang="en-US" spc="-143" dirty="0"/>
          </a:p>
        </p:txBody>
      </p:sp>
    </p:spTree>
    <p:extLst>
      <p:ext uri="{BB962C8B-B14F-4D97-AF65-F5344CB8AC3E}">
        <p14:creationId xmlns:p14="http://schemas.microsoft.com/office/powerpoint/2010/main" val="1092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55" y="251062"/>
            <a:ext cx="8520600" cy="572700"/>
          </a:xfrm>
        </p:spPr>
        <p:txBody>
          <a:bodyPr/>
          <a:lstStyle/>
          <a:p>
            <a:r>
              <a:rPr lang="en-US" dirty="0" smtClean="0"/>
              <a:t>For Non-Developers/Coders: A few examples of free tools not requiring any coding: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555" y="1636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2"/>
              </a:rPr>
              <a:t>Datawrapper</a:t>
            </a:r>
            <a:r>
              <a:rPr lang="en-US" sz="2400" dirty="0" smtClean="0"/>
              <a:t> is an online tool for making interactive charts.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3"/>
              </a:rPr>
              <a:t>Tableau Public</a:t>
            </a:r>
            <a:r>
              <a:rPr lang="en-US" sz="2400" dirty="0" smtClean="0"/>
              <a:t> is perhaps the most popular visualization tool which supports a wide variety of charts, graphs, maps and other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4"/>
              </a:rPr>
              <a:t>Raw</a:t>
            </a:r>
            <a:r>
              <a:rPr lang="en-US" sz="2400" dirty="0" smtClean="0"/>
              <a:t> defines itself as ‘the missing link between spreadsheets and vector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>
                <a:hlinkClick r:id="rId5"/>
              </a:rPr>
              <a:t>Timeline JS</a:t>
            </a:r>
            <a:r>
              <a:rPr lang="en-US" sz="2400" dirty="0"/>
              <a:t> helps you create beautiful timelines without writing any code.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18995"/>
            <a:ext cx="7779328" cy="485069"/>
          </a:xfrm>
          <a:prstGeom prst="rect">
            <a:avLst/>
          </a:prstGeom>
        </p:spPr>
        <p:txBody>
          <a:bodyPr spcFirstLastPara="1" vert="horz" wrap="square" lIns="0" tIns="10478" rIns="0" bIns="0" rtlCol="0" anchor="t" anchorCtr="0">
            <a:spAutoFit/>
          </a:bodyPr>
          <a:lstStyle/>
          <a:p>
            <a:pPr marL="9525">
              <a:spcBef>
                <a:spcPts val="83"/>
              </a:spcBef>
            </a:pPr>
            <a:r>
              <a:rPr lang="en-US" sz="3000" spc="26" dirty="0" smtClean="0"/>
              <a:t>”</a:t>
            </a:r>
            <a:r>
              <a:rPr lang="en-US" sz="3000" spc="26" dirty="0" smtClean="0">
                <a:solidFill>
                  <a:srgbClr val="C00000"/>
                </a:solidFill>
              </a:rPr>
              <a:t>Need</a:t>
            </a:r>
            <a:r>
              <a:rPr lang="en-US" sz="3000" spc="26" dirty="0" smtClean="0"/>
              <a:t>” for </a:t>
            </a:r>
            <a:r>
              <a:rPr sz="3000" spc="26" dirty="0" smtClean="0"/>
              <a:t>Task-specific </a:t>
            </a:r>
            <a:r>
              <a:rPr sz="3000" spc="53" dirty="0"/>
              <a:t>Visualization</a:t>
            </a:r>
            <a:r>
              <a:rPr sz="3000" spc="-307" dirty="0"/>
              <a:t> </a:t>
            </a:r>
            <a:r>
              <a:rPr sz="3000" spc="38" dirty="0"/>
              <a:t>Design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56309" y="814270"/>
            <a:ext cx="8409710" cy="43292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7653" marR="272415" indent="-258128">
              <a:spcBef>
                <a:spcPts val="7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18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Treinish, </a:t>
            </a:r>
            <a:r>
              <a:rPr sz="2400" spc="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Task-specific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design,  </a:t>
            </a:r>
            <a:r>
              <a:rPr sz="2400" spc="-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IEEE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Applications,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1999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40005" indent="-258128">
              <a:spcBef>
                <a:spcPts val="4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Generalized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sz="2400" spc="-13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suitable  </a:t>
            </a:r>
            <a:r>
              <a:rPr sz="2400" spc="4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environments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Prototypes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help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defining/refining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Iterative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developing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novel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converge</a:t>
            </a:r>
            <a:r>
              <a:rPr sz="2400" spc="-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meeting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lang="en-US" sz="2400" spc="10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endParaRPr lang="en-US" sz="2400" spc="10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lang="en-US"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may still want to design/code visualizations for your need!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061" y="154570"/>
            <a:ext cx="5856576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Overview </a:t>
            </a:r>
            <a:r>
              <a:rPr spc="-4" dirty="0"/>
              <a:t>of </a:t>
            </a:r>
            <a:r>
              <a:rPr spc="165" dirty="0"/>
              <a:t>the</a:t>
            </a:r>
            <a:r>
              <a:rPr spc="-315" dirty="0"/>
              <a:t> </a:t>
            </a:r>
            <a:r>
              <a:rPr spc="10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2757088" y="929939"/>
            <a:ext cx="3546729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1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00" y="317631"/>
            <a:ext cx="379896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103" dirty="0"/>
              <a:t>Design</a:t>
            </a:r>
            <a:r>
              <a:rPr sz="3600" spc="-192" dirty="0"/>
              <a:t> </a:t>
            </a:r>
            <a:r>
              <a:rPr sz="3600" spc="-106" dirty="0"/>
              <a:t>Excellence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51164" y="1157041"/>
            <a:ext cx="7855526" cy="126011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3" dirty="0">
                <a:solidFill>
                  <a:schemeClr val="tx1"/>
                </a:solidFill>
                <a:latin typeface="Arial Unicode MS"/>
                <a:cs typeface="Arial Unicode MS"/>
              </a:rPr>
              <a:t>“Well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 Unicode MS"/>
                <a:cs typeface="Arial Unicode MS"/>
              </a:rPr>
              <a:t>designed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presentations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3" dirty="0">
                <a:solidFill>
                  <a:schemeClr val="tx1"/>
                </a:solidFill>
                <a:latin typeface="Arial Unicode MS"/>
                <a:cs typeface="Arial Unicode MS"/>
              </a:rPr>
              <a:t>interesting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 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a </a:t>
            </a:r>
            <a:r>
              <a:rPr sz="2600" spc="13" dirty="0">
                <a:solidFill>
                  <a:schemeClr val="tx1"/>
                </a:solidFill>
                <a:latin typeface="Arial Unicode MS"/>
                <a:cs typeface="Arial Unicode MS"/>
              </a:rPr>
              <a:t>matter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66" dirty="0">
                <a:solidFill>
                  <a:schemeClr val="tx1"/>
                </a:solidFill>
                <a:latin typeface="Arial Unicode MS"/>
                <a:cs typeface="Arial Unicode MS"/>
              </a:rPr>
              <a:t>substance,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statistics,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and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 </a:t>
            </a:r>
            <a:r>
              <a:rPr sz="2600" spc="-60" dirty="0">
                <a:solidFill>
                  <a:schemeClr val="tx1"/>
                </a:solidFill>
                <a:latin typeface="Arial Unicode MS"/>
                <a:cs typeface="Arial Unicode MS"/>
              </a:rPr>
              <a:t>design.”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310980">
              <a:spcBef>
                <a:spcPts val="417"/>
              </a:spcBef>
            </a:pPr>
            <a:r>
              <a:rPr sz="2600" spc="-3" dirty="0">
                <a:solidFill>
                  <a:schemeClr val="tx1"/>
                </a:solidFill>
              </a:rPr>
              <a:t>– </a:t>
            </a:r>
            <a:r>
              <a:rPr sz="2600" spc="-30" dirty="0">
                <a:solidFill>
                  <a:schemeClr val="tx1"/>
                </a:solidFill>
                <a:latin typeface="Arial Unicode MS"/>
                <a:cs typeface="Arial Unicode MS"/>
              </a:rPr>
              <a:t>Edward</a:t>
            </a:r>
            <a:r>
              <a:rPr sz="2600" spc="-4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Tufte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107" y="2681679"/>
            <a:ext cx="1494136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57649" y="2681680"/>
            <a:ext cx="1438667" cy="1895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5721723" y="2681680"/>
            <a:ext cx="1449761" cy="1895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215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5" y="294502"/>
            <a:ext cx="6197584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7" y="1722670"/>
            <a:ext cx="8271164" cy="272204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>
              <a:spcBef>
                <a:spcPts val="66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numbers,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physically  </a:t>
            </a:r>
            <a:r>
              <a:rPr sz="24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measured</a:t>
            </a:r>
            <a:r>
              <a:rPr sz="24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itself, 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proportional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numerical </a:t>
            </a:r>
            <a:r>
              <a:rPr sz="24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quantities</a:t>
            </a:r>
            <a:r>
              <a:rPr sz="2400" spc="-2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represented.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99598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Clear,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detailed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thorough </a:t>
            </a:r>
            <a:r>
              <a:rPr sz="24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labeling</a:t>
            </a:r>
            <a:r>
              <a:rPr sz="2400" spc="-39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used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defeat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distortion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ambiguity.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61373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Write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explanations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itself.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4" y="294502"/>
            <a:ext cx="6072893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50379"/>
            <a:ext cx="7813963" cy="293749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 algn="just">
              <a:spcBef>
                <a:spcPts val="66"/>
              </a:spcBef>
              <a:buAutoNum type="arabicPeriod" startAt="4"/>
              <a:tabLst>
                <a:tab pos="349222" algn="l"/>
              </a:tabLst>
            </a:pPr>
            <a:r>
              <a:rPr sz="2600" spc="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time‐series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displays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money,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deflated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standardized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43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monetary </a:t>
            </a:r>
            <a:r>
              <a:rPr sz="26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measurement 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nearly </a:t>
            </a:r>
            <a:r>
              <a:rPr sz="26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always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better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than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nominal</a:t>
            </a:r>
            <a:r>
              <a:rPr sz="2600" spc="-1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units.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sz="26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2600" spc="-4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14726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information‐carrying  </a:t>
            </a:r>
            <a:r>
              <a:rPr sz="26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(variable)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depicted </a:t>
            </a:r>
            <a:r>
              <a:rPr sz="26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  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exceed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09" y="152400"/>
            <a:ext cx="8451273" cy="477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7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5704" y="544498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 depot for the files and today’s presentation: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r>
              <a:rPr lang="en" sz="2400" b="1" u="sng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" sz="2400" b="1" u="sng" dirty="0">
                <a:solidFill>
                  <a:schemeClr val="tx1"/>
                </a:solidFill>
                <a:hlinkClick r:id="rId3"/>
              </a:rPr>
              <a:t>://</a:t>
            </a:r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github.com/rcc-uchicago/</a:t>
            </a:r>
            <a:r>
              <a:rPr lang="en" sz="2400" b="1" u="sng" dirty="0" smtClean="0">
                <a:solidFill>
                  <a:schemeClr val="tx1"/>
                </a:solidFill>
                <a:hlinkClick r:id="rId4"/>
              </a:rPr>
              <a:t>workshop-IntroDataVisualization</a:t>
            </a:r>
            <a:r>
              <a:rPr lang="en-US" sz="2400" b="1" u="sng" dirty="0" smtClean="0">
                <a:solidFill>
                  <a:schemeClr val="tx1"/>
                </a:solidFill>
              </a:rPr>
              <a:t>/2018Fall</a:t>
            </a:r>
            <a:endParaRPr lang="en" sz="2400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362" y="151376"/>
            <a:ext cx="276000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103" dirty="0"/>
              <a:t>Design</a:t>
            </a:r>
            <a:r>
              <a:rPr sz="2912" spc="-205" dirty="0"/>
              <a:t> </a:t>
            </a:r>
            <a:r>
              <a:rPr sz="2912" spc="-17" dirty="0"/>
              <a:t>Principles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45736" y="646229"/>
            <a:ext cx="3239572" cy="408596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sz="2600" spc="-16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Decomposition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18" y="1385456"/>
            <a:ext cx="7232073" cy="365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Rectangle 4"/>
          <p:cNvSpPr/>
          <p:nvPr/>
        </p:nvSpPr>
        <p:spPr>
          <a:xfrm>
            <a:off x="2065521" y="3069795"/>
            <a:ext cx="5458691" cy="150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566" y="2235981"/>
            <a:ext cx="5458691" cy="2355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9854" y="3834853"/>
            <a:ext cx="5458691" cy="75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144" y="622431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20" dirty="0"/>
              <a:t>Hierarchical</a:t>
            </a:r>
            <a:r>
              <a:rPr sz="2912" spc="-192" dirty="0"/>
              <a:t> </a:t>
            </a:r>
            <a:r>
              <a:rPr sz="2912" spc="-46" dirty="0"/>
              <a:t>Display</a:t>
            </a:r>
            <a:endParaRPr sz="2912"/>
          </a:p>
        </p:txBody>
      </p:sp>
      <p:sp>
        <p:nvSpPr>
          <p:cNvPr id="3" name="object 3"/>
          <p:cNvSpPr/>
          <p:nvPr/>
        </p:nvSpPr>
        <p:spPr>
          <a:xfrm>
            <a:off x="1601377" y="1188048"/>
            <a:ext cx="5847958" cy="3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487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7402438" y="4651842"/>
            <a:ext cx="195403" cy="176493"/>
          </a:xfrm>
          <a:custGeom>
            <a:avLst/>
            <a:gdLst/>
            <a:ahLst/>
            <a:cxnLst/>
            <a:rect l="l" t="t" r="r" b="b"/>
            <a:pathLst>
              <a:path w="295275" h="266700">
                <a:moveTo>
                  <a:pt x="0" y="0"/>
                </a:moveTo>
                <a:lnTo>
                  <a:pt x="0" y="266700"/>
                </a:lnTo>
                <a:lnTo>
                  <a:pt x="294894" y="266700"/>
                </a:lnTo>
                <a:lnTo>
                  <a:pt x="294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031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0519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388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164" y="2"/>
            <a:ext cx="79247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5098447" y="1002727"/>
            <a:ext cx="2024539" cy="953627"/>
          </a:xfrm>
          <a:prstGeom prst="rect">
            <a:avLst/>
          </a:prstGeom>
        </p:spPr>
        <p:txBody>
          <a:bodyPr vert="horz" wrap="square" lIns="0" tIns="30004" rIns="0" bIns="0" rtlCol="0">
            <a:spAutoFit/>
          </a:bodyPr>
          <a:lstStyle/>
          <a:p>
            <a:pPr>
              <a:spcBef>
                <a:spcPts val="236"/>
              </a:spcBef>
            </a:pPr>
            <a:r>
              <a:rPr sz="3000" spc="-68" dirty="0">
                <a:solidFill>
                  <a:srgbClr val="FFFFFF"/>
                </a:solidFill>
              </a:rPr>
              <a:t>Visual  </a:t>
            </a:r>
            <a:r>
              <a:rPr sz="3000" spc="-19" dirty="0">
                <a:solidFill>
                  <a:srgbClr val="FFFFFF"/>
                </a:solidFill>
              </a:rPr>
              <a:t>Com</a:t>
            </a:r>
            <a:r>
              <a:rPr sz="3000" spc="-45" dirty="0">
                <a:solidFill>
                  <a:srgbClr val="FFFFFF"/>
                </a:solidFill>
              </a:rPr>
              <a:t>p</a:t>
            </a:r>
            <a:r>
              <a:rPr sz="3000" spc="-26" dirty="0">
                <a:solidFill>
                  <a:srgbClr val="FFFFFF"/>
                </a:solidFill>
              </a:rPr>
              <a:t>arison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676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92" y="745089"/>
            <a:ext cx="8340436" cy="439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806889" y="123667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2912" spc="-20" dirty="0" smtClean="0"/>
              <a:t>Embedding</a:t>
            </a:r>
            <a:r>
              <a:rPr lang="en-US" sz="2912" spc="-192" dirty="0" smtClean="0"/>
              <a:t> </a:t>
            </a:r>
            <a:r>
              <a:rPr lang="en-US" sz="2912" spc="-46" dirty="0" smtClean="0"/>
              <a:t>Data</a:t>
            </a:r>
            <a:endParaRPr lang="en-US" sz="2912" dirty="0"/>
          </a:p>
        </p:txBody>
      </p:sp>
    </p:spTree>
    <p:extLst>
      <p:ext uri="{BB962C8B-B14F-4D97-AF65-F5344CB8AC3E}">
        <p14:creationId xmlns:p14="http://schemas.microsoft.com/office/powerpoint/2010/main" val="133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921" y="317924"/>
            <a:ext cx="310614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99" dirty="0"/>
              <a:t>Data</a:t>
            </a:r>
            <a:r>
              <a:rPr sz="3600" spc="-215" dirty="0"/>
              <a:t> </a:t>
            </a:r>
            <a:r>
              <a:rPr sz="3600" spc="-33" dirty="0"/>
              <a:t>Density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73077" y="932301"/>
            <a:ext cx="7342668" cy="6937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26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entries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array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429005"/>
            <a:r>
              <a:rPr sz="1853" spc="-66" dirty="0">
                <a:solidFill>
                  <a:srgbClr val="FFFFFF"/>
                </a:solidFill>
                <a:latin typeface="Arial Unicode MS"/>
                <a:cs typeface="Arial Unicode MS"/>
              </a:rPr>
              <a:t>area </a:t>
            </a:r>
            <a:r>
              <a:rPr sz="1853" dirty="0">
                <a:solidFill>
                  <a:srgbClr val="FFFFFF"/>
                </a:solidFill>
                <a:latin typeface="Arial Unicode MS"/>
                <a:cs typeface="Arial Unicode MS"/>
              </a:rPr>
              <a:t>of </a:t>
            </a:r>
            <a:r>
              <a:rPr sz="1853" spc="-36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1853" spc="-291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rgbClr val="FFFFFF"/>
                </a:solidFill>
                <a:latin typeface="Arial Unicode MS"/>
                <a:cs typeface="Arial Unicode MS"/>
              </a:rPr>
              <a:t>graphic</a:t>
            </a:r>
            <a:endParaRPr sz="1853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7419" y="1702145"/>
            <a:ext cx="3384877" cy="0"/>
          </a:xfrm>
          <a:custGeom>
            <a:avLst/>
            <a:gdLst/>
            <a:ahLst/>
            <a:cxnLst/>
            <a:rect l="l" t="t" r="r" b="b"/>
            <a:pathLst>
              <a:path w="5114925">
                <a:moveTo>
                  <a:pt x="0" y="0"/>
                </a:moveTo>
                <a:lnTo>
                  <a:pt x="5114544" y="0"/>
                </a:lnTo>
              </a:path>
            </a:pathLst>
          </a:custGeom>
          <a:ln w="16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1611830" y="1626039"/>
            <a:ext cx="6386324" cy="3517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2696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8363" y="1932002"/>
            <a:ext cx="6802582" cy="292210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Globus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Eric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Raible,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Fourteen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9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Ways</a:t>
            </a:r>
            <a:r>
              <a:rPr sz="22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3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Say</a:t>
            </a:r>
            <a:r>
              <a:rPr sz="22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Nothing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Scientific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Visualization,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Computer,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v.27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n.7,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p.86‐88, </a:t>
            </a: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July  </a:t>
            </a:r>
            <a:r>
              <a:rPr sz="22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1994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3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Negative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rhetoric to</a:t>
            </a:r>
            <a:r>
              <a:rPr sz="2200" spc="-35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convey 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message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Very </a:t>
            </a:r>
            <a:r>
              <a:rPr sz="22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interesting</a:t>
            </a:r>
            <a:r>
              <a:rPr sz="2200" spc="-1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Thoughts</a:t>
            </a: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evoking! 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Good packages contain “classes” that enable us to say something meaningful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417366" y="498764"/>
            <a:ext cx="6673688" cy="11288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3600" spc="-99" dirty="0" smtClean="0"/>
              <a:t>Fourteen Ways to Say Nothing With Scientific Visualization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88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449019" y="1569911"/>
            <a:ext cx="6248400" cy="2743002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Include 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sz="22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legend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38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Annotate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(Labeling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Annotation)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Mention </a:t>
            </a:r>
            <a:r>
              <a:rPr sz="2200" spc="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sz="2200" spc="-2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Statistics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smooth/alter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34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performance</a:t>
            </a:r>
            <a:r>
              <a:rPr sz="2200" spc="-20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comparisons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faithful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200" spc="-38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domain‐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11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803564" y="1320529"/>
            <a:ext cx="7730836" cy="308155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</a:t>
            </a:r>
            <a:r>
              <a:rPr sz="2200" spc="-28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available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Cite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multiple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datasets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convince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reader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marR="86990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(don’t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viewing </a:t>
            </a:r>
            <a:r>
              <a:rPr sz="2200" spc="-6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 </a:t>
            </a:r>
            <a:r>
              <a:rPr sz="22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hides</a:t>
            </a:r>
            <a:r>
              <a:rPr sz="2200" spc="-31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spc="-314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blemishes</a:t>
            </a:r>
            <a:r>
              <a:rPr lang="en-US"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try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fancy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stunts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ugliness</a:t>
            </a:r>
            <a:r>
              <a:rPr lang="en-US" sz="2200" spc="-12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Class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extension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‐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2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91450" y="918473"/>
            <a:ext cx="79611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omfortaa"/>
              </a:rPr>
              <a:t>What is data visualization?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65" dirty="0" smtClean="0"/>
              <a:t>Creating </a:t>
            </a:r>
            <a:r>
              <a:rPr lang="en-US" sz="3200" spc="-45" dirty="0"/>
              <a:t>appropriate </a:t>
            </a:r>
            <a:r>
              <a:rPr lang="en-US" sz="3200" spc="-95" dirty="0"/>
              <a:t>and </a:t>
            </a:r>
            <a:r>
              <a:rPr lang="en-US" sz="3200" spc="-35" dirty="0"/>
              <a:t>informative </a:t>
            </a:r>
            <a:r>
              <a:rPr lang="en-US" sz="3200" spc="-60" dirty="0"/>
              <a:t>pictures </a:t>
            </a:r>
            <a:r>
              <a:rPr lang="en-US" sz="3200" spc="-5" dirty="0"/>
              <a:t>of</a:t>
            </a:r>
            <a:r>
              <a:rPr lang="en-US" sz="3200" spc="-270" dirty="0"/>
              <a:t> </a:t>
            </a:r>
            <a:r>
              <a:rPr lang="en-US" sz="3200" spc="-160" dirty="0"/>
              <a:t>a </a:t>
            </a:r>
            <a:r>
              <a:rPr lang="en-US" sz="3200" spc="-70" dirty="0" smtClean="0"/>
              <a:t>dataset</a:t>
            </a: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endParaRPr lang="en-US" sz="3200" dirty="0"/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25" dirty="0" smtClean="0"/>
              <a:t>Iterative </a:t>
            </a:r>
            <a:r>
              <a:rPr lang="en-US" sz="3200" spc="-45" dirty="0"/>
              <a:t>exploration </a:t>
            </a:r>
            <a:r>
              <a:rPr lang="en-US" sz="3200" spc="-5" dirty="0"/>
              <a:t>of</a:t>
            </a:r>
            <a:r>
              <a:rPr lang="en-US" sz="3200" spc="-254" dirty="0"/>
              <a:t> </a:t>
            </a:r>
            <a:r>
              <a:rPr lang="en-US" sz="3200" spc="-65" dirty="0"/>
              <a:t>data</a:t>
            </a:r>
            <a:endParaRPr lang="en-US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99" y="362388"/>
            <a:ext cx="4814991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Visualization</a:t>
            </a:r>
            <a:r>
              <a:rPr spc="-83" dirty="0"/>
              <a:t> </a:t>
            </a:r>
            <a:r>
              <a:rPr spc="83" dirty="0"/>
              <a:t>Pipeline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371600" y="1271587"/>
            <a:ext cx="6550819" cy="2986088"/>
            <a:chOff x="1371600" y="1271587"/>
            <a:chExt cx="6550819" cy="2986088"/>
          </a:xfrm>
        </p:grpSpPr>
        <p:sp>
          <p:nvSpPr>
            <p:cNvPr id="3" name="object 3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386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386" y="400050"/>
                  </a:lnTo>
                  <a:lnTo>
                    <a:pt x="1340342" y="394811"/>
                  </a:lnTo>
                  <a:lnTo>
                    <a:pt x="1361535" y="380523"/>
                  </a:lnTo>
                  <a:lnTo>
                    <a:pt x="1375822" y="359330"/>
                  </a:lnTo>
                  <a:lnTo>
                    <a:pt x="1381061" y="333375"/>
                  </a:lnTo>
                  <a:lnTo>
                    <a:pt x="1381061" y="66675"/>
                  </a:lnTo>
                  <a:lnTo>
                    <a:pt x="1375822" y="40719"/>
                  </a:lnTo>
                  <a:lnTo>
                    <a:pt x="1361535" y="19526"/>
                  </a:lnTo>
                  <a:lnTo>
                    <a:pt x="1340342" y="5238"/>
                  </a:lnTo>
                  <a:lnTo>
                    <a:pt x="131438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386" y="0"/>
                  </a:lnTo>
                  <a:lnTo>
                    <a:pt x="1340342" y="5238"/>
                  </a:lnTo>
                  <a:lnTo>
                    <a:pt x="1361535" y="19526"/>
                  </a:lnTo>
                  <a:lnTo>
                    <a:pt x="1375822" y="40719"/>
                  </a:lnTo>
                  <a:lnTo>
                    <a:pt x="1381061" y="66675"/>
                  </a:lnTo>
                  <a:lnTo>
                    <a:pt x="1381061" y="333375"/>
                  </a:lnTo>
                  <a:lnTo>
                    <a:pt x="1375822" y="359330"/>
                  </a:lnTo>
                  <a:lnTo>
                    <a:pt x="1361535" y="380523"/>
                  </a:lnTo>
                  <a:lnTo>
                    <a:pt x="1340342" y="394811"/>
                  </a:lnTo>
                  <a:lnTo>
                    <a:pt x="1314386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513180" y="1298315"/>
              <a:ext cx="758666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53" dirty="0">
                  <a:solidFill>
                    <a:srgbClr val="FFFFFF"/>
                  </a:solidFill>
                </a:rPr>
                <a:t>Simulation</a:t>
              </a:r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24" y="5238"/>
                  </a:lnTo>
                  <a:lnTo>
                    <a:pt x="19531" y="19526"/>
                  </a:lnTo>
                  <a:lnTo>
                    <a:pt x="5240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40" y="359330"/>
                  </a:lnTo>
                  <a:lnTo>
                    <a:pt x="19531" y="380523"/>
                  </a:lnTo>
                  <a:lnTo>
                    <a:pt x="40724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40" y="40719"/>
                  </a:lnTo>
                  <a:lnTo>
                    <a:pt x="19531" y="19526"/>
                  </a:lnTo>
                  <a:lnTo>
                    <a:pt x="40724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24" y="394811"/>
                  </a:lnTo>
                  <a:lnTo>
                    <a:pt x="19531" y="380523"/>
                  </a:lnTo>
                  <a:lnTo>
                    <a:pt x="5240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57528" y="2289963"/>
              <a:ext cx="665321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90" dirty="0">
                  <a:solidFill>
                    <a:srgbClr val="FFFFFF"/>
                  </a:solidFill>
                </a:rPr>
                <a:t>Database</a:t>
              </a:r>
              <a:endParaRPr sz="13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1239774" y="0"/>
                  </a:moveTo>
                  <a:lnTo>
                    <a:pt x="141287" y="0"/>
                  </a:lnTo>
                  <a:lnTo>
                    <a:pt x="96630" y="7214"/>
                  </a:lnTo>
                  <a:lnTo>
                    <a:pt x="57845" y="27297"/>
                  </a:lnTo>
                  <a:lnTo>
                    <a:pt x="27260" y="57908"/>
                  </a:lnTo>
                  <a:lnTo>
                    <a:pt x="7203" y="96706"/>
                  </a:lnTo>
                  <a:lnTo>
                    <a:pt x="0" y="141350"/>
                  </a:lnTo>
                  <a:lnTo>
                    <a:pt x="0" y="706501"/>
                  </a:lnTo>
                  <a:lnTo>
                    <a:pt x="7203" y="751131"/>
                  </a:lnTo>
                  <a:lnTo>
                    <a:pt x="27260" y="789898"/>
                  </a:lnTo>
                  <a:lnTo>
                    <a:pt x="57845" y="820471"/>
                  </a:lnTo>
                  <a:lnTo>
                    <a:pt x="96630" y="840523"/>
                  </a:lnTo>
                  <a:lnTo>
                    <a:pt x="141287" y="847725"/>
                  </a:lnTo>
                  <a:lnTo>
                    <a:pt x="1239774" y="847725"/>
                  </a:lnTo>
                  <a:lnTo>
                    <a:pt x="1284466" y="840523"/>
                  </a:lnTo>
                  <a:lnTo>
                    <a:pt x="1323270" y="820471"/>
                  </a:lnTo>
                  <a:lnTo>
                    <a:pt x="1353863" y="789898"/>
                  </a:lnTo>
                  <a:lnTo>
                    <a:pt x="1373922" y="751131"/>
                  </a:lnTo>
                  <a:lnTo>
                    <a:pt x="1381125" y="706501"/>
                  </a:lnTo>
                  <a:lnTo>
                    <a:pt x="1381125" y="141350"/>
                  </a:lnTo>
                  <a:lnTo>
                    <a:pt x="1373922" y="96706"/>
                  </a:lnTo>
                  <a:lnTo>
                    <a:pt x="1353863" y="57908"/>
                  </a:lnTo>
                  <a:lnTo>
                    <a:pt x="1323270" y="27297"/>
                  </a:lnTo>
                  <a:lnTo>
                    <a:pt x="1284466" y="7214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0" y="141350"/>
                  </a:moveTo>
                  <a:lnTo>
                    <a:pt x="7203" y="96706"/>
                  </a:lnTo>
                  <a:lnTo>
                    <a:pt x="27260" y="57908"/>
                  </a:lnTo>
                  <a:lnTo>
                    <a:pt x="57845" y="27297"/>
                  </a:lnTo>
                  <a:lnTo>
                    <a:pt x="96630" y="7214"/>
                  </a:lnTo>
                  <a:lnTo>
                    <a:pt x="141287" y="0"/>
                  </a:lnTo>
                  <a:lnTo>
                    <a:pt x="1239774" y="0"/>
                  </a:lnTo>
                  <a:lnTo>
                    <a:pt x="1284466" y="7214"/>
                  </a:lnTo>
                  <a:lnTo>
                    <a:pt x="1323270" y="27297"/>
                  </a:lnTo>
                  <a:lnTo>
                    <a:pt x="1353863" y="57908"/>
                  </a:lnTo>
                  <a:lnTo>
                    <a:pt x="1373922" y="96706"/>
                  </a:lnTo>
                  <a:lnTo>
                    <a:pt x="1381125" y="141350"/>
                  </a:lnTo>
                  <a:lnTo>
                    <a:pt x="1381125" y="706501"/>
                  </a:lnTo>
                  <a:lnTo>
                    <a:pt x="1373922" y="751131"/>
                  </a:lnTo>
                  <a:lnTo>
                    <a:pt x="1353863" y="789898"/>
                  </a:lnTo>
                  <a:lnTo>
                    <a:pt x="1323270" y="820471"/>
                  </a:lnTo>
                  <a:lnTo>
                    <a:pt x="1284466" y="840523"/>
                  </a:lnTo>
                  <a:lnTo>
                    <a:pt x="1239774" y="847725"/>
                  </a:lnTo>
                  <a:lnTo>
                    <a:pt x="141287" y="847725"/>
                  </a:lnTo>
                  <a:lnTo>
                    <a:pt x="96630" y="840523"/>
                  </a:lnTo>
                  <a:lnTo>
                    <a:pt x="57845" y="820471"/>
                  </a:lnTo>
                  <a:lnTo>
                    <a:pt x="27260" y="789898"/>
                  </a:lnTo>
                  <a:lnTo>
                    <a:pt x="7203" y="751131"/>
                  </a:lnTo>
                  <a:lnTo>
                    <a:pt x="0" y="706501"/>
                  </a:lnTo>
                  <a:lnTo>
                    <a:pt x="0" y="1413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30464" y="3289649"/>
              <a:ext cx="918020" cy="5405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Acquisition</a:t>
              </a:r>
              <a:endParaRPr sz="1350" dirty="0"/>
            </a:p>
            <a:p>
              <a:pPr algn="ctr">
                <a:spcBef>
                  <a:spcPts val="30"/>
                </a:spcBef>
              </a:pPr>
              <a:r>
                <a:rPr sz="1050" spc="-64" dirty="0">
                  <a:solidFill>
                    <a:srgbClr val="FFFFFF"/>
                  </a:solidFill>
                </a:rPr>
                <a:t>(scanners,</a:t>
              </a:r>
              <a:endParaRPr sz="1050" dirty="0"/>
            </a:p>
            <a:p>
              <a:pPr algn="ctr">
                <a:lnSpc>
                  <a:spcPct val="100000"/>
                </a:lnSpc>
              </a:pPr>
              <a:r>
                <a:rPr sz="1050" spc="-68" dirty="0">
                  <a:solidFill>
                    <a:srgbClr val="FFFFFF"/>
                  </a:solidFill>
                </a:rPr>
                <a:t>sensors,</a:t>
              </a:r>
              <a:r>
                <a:rPr sz="1050" spc="-64" dirty="0">
                  <a:solidFill>
                    <a:srgbClr val="FFFFFF"/>
                  </a:solidFill>
                </a:rPr>
                <a:t> </a:t>
              </a:r>
              <a:r>
                <a:rPr sz="1050" spc="-188" dirty="0">
                  <a:solidFill>
                    <a:srgbClr val="FFFFFF"/>
                  </a:solidFill>
                </a:rPr>
                <a:t>…)</a:t>
              </a:r>
              <a:endParaRPr sz="105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029903" y="2291772"/>
              <a:ext cx="677704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24" dirty="0">
                  <a:solidFill>
                    <a:srgbClr val="FFFFFF"/>
                  </a:solidFill>
                </a:rPr>
                <a:t>Raw</a:t>
              </a:r>
              <a:r>
                <a:rPr sz="1350" spc="-116" dirty="0">
                  <a:solidFill>
                    <a:srgbClr val="FFFFFF"/>
                  </a:solidFill>
                </a:rPr>
                <a:t> </a:t>
              </a: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2586" y="1417129"/>
              <a:ext cx="422910" cy="783431"/>
            </a:xfrm>
            <a:custGeom>
              <a:avLst/>
              <a:gdLst/>
              <a:ahLst/>
              <a:cxnLst/>
              <a:rect l="l" t="t" r="r" b="b"/>
              <a:pathLst>
                <a:path w="563880" h="1044575">
                  <a:moveTo>
                    <a:pt x="516610" y="982889"/>
                  </a:moveTo>
                  <a:lnTo>
                    <a:pt x="494283" y="994791"/>
                  </a:lnTo>
                  <a:lnTo>
                    <a:pt x="563626" y="1044194"/>
                  </a:lnTo>
                  <a:lnTo>
                    <a:pt x="562358" y="994156"/>
                  </a:lnTo>
                  <a:lnTo>
                    <a:pt x="522604" y="994156"/>
                  </a:lnTo>
                  <a:lnTo>
                    <a:pt x="516610" y="982889"/>
                  </a:lnTo>
                  <a:close/>
                </a:path>
                <a:path w="563880" h="1044575">
                  <a:moveTo>
                    <a:pt x="539070" y="970916"/>
                  </a:moveTo>
                  <a:lnTo>
                    <a:pt x="516610" y="982889"/>
                  </a:lnTo>
                  <a:lnTo>
                    <a:pt x="522604" y="994156"/>
                  </a:lnTo>
                  <a:lnTo>
                    <a:pt x="545083" y="982218"/>
                  </a:lnTo>
                  <a:lnTo>
                    <a:pt x="539070" y="970916"/>
                  </a:lnTo>
                  <a:close/>
                </a:path>
                <a:path w="563880" h="1044575">
                  <a:moveTo>
                    <a:pt x="561466" y="958977"/>
                  </a:moveTo>
                  <a:lnTo>
                    <a:pt x="539070" y="970916"/>
                  </a:lnTo>
                  <a:lnTo>
                    <a:pt x="545083" y="982218"/>
                  </a:lnTo>
                  <a:lnTo>
                    <a:pt x="522604" y="994156"/>
                  </a:lnTo>
                  <a:lnTo>
                    <a:pt x="562358" y="994156"/>
                  </a:lnTo>
                  <a:lnTo>
                    <a:pt x="561466" y="958977"/>
                  </a:lnTo>
                  <a:close/>
                </a:path>
                <a:path w="563880" h="1044575">
                  <a:moveTo>
                    <a:pt x="22478" y="0"/>
                  </a:moveTo>
                  <a:lnTo>
                    <a:pt x="0" y="11938"/>
                  </a:lnTo>
                  <a:lnTo>
                    <a:pt x="516610" y="982889"/>
                  </a:lnTo>
                  <a:lnTo>
                    <a:pt x="539070" y="97091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444" y="2385821"/>
              <a:ext cx="442913" cy="57150"/>
            </a:xfrm>
            <a:custGeom>
              <a:avLst/>
              <a:gdLst/>
              <a:ahLst/>
              <a:cxnLst/>
              <a:rect l="l" t="t" r="r" b="b"/>
              <a:pathLst>
                <a:path w="590550" h="76200">
                  <a:moveTo>
                    <a:pt x="514307" y="50747"/>
                  </a:moveTo>
                  <a:lnTo>
                    <a:pt x="514223" y="76200"/>
                  </a:lnTo>
                  <a:lnTo>
                    <a:pt x="565449" y="50800"/>
                  </a:lnTo>
                  <a:lnTo>
                    <a:pt x="527050" y="50800"/>
                  </a:lnTo>
                  <a:lnTo>
                    <a:pt x="514307" y="50747"/>
                  </a:lnTo>
                  <a:close/>
                </a:path>
                <a:path w="590550" h="76200">
                  <a:moveTo>
                    <a:pt x="514392" y="25348"/>
                  </a:moveTo>
                  <a:lnTo>
                    <a:pt x="514307" y="50747"/>
                  </a:lnTo>
                  <a:lnTo>
                    <a:pt x="527050" y="50800"/>
                  </a:lnTo>
                  <a:lnTo>
                    <a:pt x="527050" y="25400"/>
                  </a:lnTo>
                  <a:lnTo>
                    <a:pt x="514392" y="25348"/>
                  </a:lnTo>
                  <a:close/>
                </a:path>
                <a:path w="590550" h="76200">
                  <a:moveTo>
                    <a:pt x="514476" y="0"/>
                  </a:moveTo>
                  <a:lnTo>
                    <a:pt x="514392" y="25348"/>
                  </a:lnTo>
                  <a:lnTo>
                    <a:pt x="527050" y="25400"/>
                  </a:lnTo>
                  <a:lnTo>
                    <a:pt x="527050" y="50800"/>
                  </a:lnTo>
                  <a:lnTo>
                    <a:pt x="565449" y="50800"/>
                  </a:lnTo>
                  <a:lnTo>
                    <a:pt x="590550" y="38353"/>
                  </a:lnTo>
                  <a:lnTo>
                    <a:pt x="514476" y="0"/>
                  </a:lnTo>
                  <a:close/>
                </a:path>
                <a:path w="590550" h="76200">
                  <a:moveTo>
                    <a:pt x="0" y="23240"/>
                  </a:moveTo>
                  <a:lnTo>
                    <a:pt x="0" y="48640"/>
                  </a:lnTo>
                  <a:lnTo>
                    <a:pt x="514307" y="50747"/>
                  </a:lnTo>
                  <a:lnTo>
                    <a:pt x="514392" y="25348"/>
                  </a:lnTo>
                  <a:lnTo>
                    <a:pt x="0" y="2324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8872" y="2678906"/>
              <a:ext cx="451961" cy="897255"/>
            </a:xfrm>
            <a:custGeom>
              <a:avLst/>
              <a:gdLst/>
              <a:ahLst/>
              <a:cxnLst/>
              <a:rect l="l" t="t" r="r" b="b"/>
              <a:pathLst>
                <a:path w="602614" h="1196339">
                  <a:moveTo>
                    <a:pt x="556703" y="62578"/>
                  </a:moveTo>
                  <a:lnTo>
                    <a:pt x="0" y="1185037"/>
                  </a:lnTo>
                  <a:lnTo>
                    <a:pt x="22860" y="1196213"/>
                  </a:lnTo>
                  <a:lnTo>
                    <a:pt x="579436" y="73881"/>
                  </a:lnTo>
                  <a:lnTo>
                    <a:pt x="556703" y="62578"/>
                  </a:lnTo>
                  <a:close/>
                </a:path>
                <a:path w="602614" h="1196339">
                  <a:moveTo>
                    <a:pt x="602132" y="51181"/>
                  </a:moveTo>
                  <a:lnTo>
                    <a:pt x="562356" y="51181"/>
                  </a:lnTo>
                  <a:lnTo>
                    <a:pt x="585088" y="62483"/>
                  </a:lnTo>
                  <a:lnTo>
                    <a:pt x="579436" y="73881"/>
                  </a:lnTo>
                  <a:lnTo>
                    <a:pt x="602234" y="85217"/>
                  </a:lnTo>
                  <a:lnTo>
                    <a:pt x="602132" y="51181"/>
                  </a:lnTo>
                  <a:close/>
                </a:path>
                <a:path w="602614" h="1196339">
                  <a:moveTo>
                    <a:pt x="562356" y="51181"/>
                  </a:moveTo>
                  <a:lnTo>
                    <a:pt x="556703" y="62578"/>
                  </a:lnTo>
                  <a:lnTo>
                    <a:pt x="579436" y="73881"/>
                  </a:lnTo>
                  <a:lnTo>
                    <a:pt x="585088" y="62483"/>
                  </a:lnTo>
                  <a:lnTo>
                    <a:pt x="562356" y="51181"/>
                  </a:lnTo>
                  <a:close/>
                </a:path>
                <a:path w="602614" h="1196339">
                  <a:moveTo>
                    <a:pt x="601980" y="0"/>
                  </a:moveTo>
                  <a:lnTo>
                    <a:pt x="534035" y="51307"/>
                  </a:lnTo>
                  <a:lnTo>
                    <a:pt x="556703" y="62578"/>
                  </a:lnTo>
                  <a:lnTo>
                    <a:pt x="562356" y="51181"/>
                  </a:lnTo>
                  <a:lnTo>
                    <a:pt x="602132" y="51181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641" y="2185282"/>
              <a:ext cx="546259" cy="425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9" dirty="0">
                  <a:solidFill>
                    <a:srgbClr val="FFFFFF"/>
                  </a:solidFill>
                </a:rPr>
                <a:t>Filtered</a:t>
              </a:r>
              <a:endParaRPr sz="1350" dirty="0"/>
            </a:p>
            <a:p>
              <a:pPr algn="ctr">
                <a:lnSpc>
                  <a:spcPct val="100000"/>
                </a:lnSpc>
              </a:pP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010" y="2383346"/>
              <a:ext cx="236220" cy="57150"/>
            </a:xfrm>
            <a:custGeom>
              <a:avLst/>
              <a:gdLst/>
              <a:ahLst/>
              <a:cxnLst/>
              <a:rect l="l" t="t" r="r" b="b"/>
              <a:pathLst>
                <a:path w="314960" h="76200">
                  <a:moveTo>
                    <a:pt x="290244" y="25145"/>
                  </a:moveTo>
                  <a:lnTo>
                    <a:pt x="250951" y="25145"/>
                  </a:lnTo>
                  <a:lnTo>
                    <a:pt x="251332" y="50545"/>
                  </a:lnTo>
                  <a:lnTo>
                    <a:pt x="238632" y="50738"/>
                  </a:lnTo>
                  <a:lnTo>
                    <a:pt x="239013" y="76200"/>
                  </a:lnTo>
                  <a:lnTo>
                    <a:pt x="314578" y="36829"/>
                  </a:lnTo>
                  <a:lnTo>
                    <a:pt x="290244" y="25145"/>
                  </a:lnTo>
                  <a:close/>
                </a:path>
                <a:path w="314960" h="76200">
                  <a:moveTo>
                    <a:pt x="238251" y="25338"/>
                  </a:moveTo>
                  <a:lnTo>
                    <a:pt x="0" y="28955"/>
                  </a:lnTo>
                  <a:lnTo>
                    <a:pt x="507" y="54355"/>
                  </a:lnTo>
                  <a:lnTo>
                    <a:pt x="238632" y="50738"/>
                  </a:lnTo>
                  <a:lnTo>
                    <a:pt x="238251" y="25338"/>
                  </a:lnTo>
                  <a:close/>
                </a:path>
                <a:path w="314960" h="76200">
                  <a:moveTo>
                    <a:pt x="250951" y="25145"/>
                  </a:moveTo>
                  <a:lnTo>
                    <a:pt x="238251" y="25338"/>
                  </a:lnTo>
                  <a:lnTo>
                    <a:pt x="238632" y="50738"/>
                  </a:lnTo>
                  <a:lnTo>
                    <a:pt x="251332" y="50545"/>
                  </a:lnTo>
                  <a:lnTo>
                    <a:pt x="250951" y="25145"/>
                  </a:lnTo>
                  <a:close/>
                </a:path>
                <a:path w="314960" h="76200">
                  <a:moveTo>
                    <a:pt x="237870" y="0"/>
                  </a:moveTo>
                  <a:lnTo>
                    <a:pt x="238251" y="25338"/>
                  </a:lnTo>
                  <a:lnTo>
                    <a:pt x="250951" y="25145"/>
                  </a:lnTo>
                  <a:lnTo>
                    <a:pt x="290244" y="25145"/>
                  </a:lnTo>
                  <a:lnTo>
                    <a:pt x="2378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8999" y="0"/>
                  </a:lnTo>
                  <a:lnTo>
                    <a:pt x="72651" y="9362"/>
                  </a:lnTo>
                  <a:lnTo>
                    <a:pt x="34829" y="34893"/>
                  </a:lnTo>
                  <a:lnTo>
                    <a:pt x="934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42" y="72759"/>
                  </a:lnTo>
                  <a:lnTo>
                    <a:pt x="34829" y="34893"/>
                  </a:lnTo>
                  <a:lnTo>
                    <a:pt x="72651" y="9362"/>
                  </a:lnTo>
                  <a:lnTo>
                    <a:pt x="118999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634419" y="2288382"/>
              <a:ext cx="634841" cy="217367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Map</a:t>
              </a:r>
              <a:r>
                <a:rPr sz="1350" spc="-53" dirty="0">
                  <a:solidFill>
                    <a:srgbClr val="FFFFFF"/>
                  </a:solidFill>
                </a:rPr>
                <a:t>p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53" dirty="0">
                  <a:solidFill>
                    <a:srgbClr val="FFFFFF"/>
                  </a:solidFill>
                </a:rPr>
                <a:t>n</a:t>
              </a:r>
              <a:r>
                <a:rPr sz="1350" spc="-116" dirty="0">
                  <a:solidFill>
                    <a:srgbClr val="FFFFFF"/>
                  </a:solidFill>
                </a:rPr>
                <a:t>g</a:t>
              </a:r>
              <a:endParaRPr sz="13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52487" y="2288382"/>
              <a:ext cx="621030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31" dirty="0">
                  <a:solidFill>
                    <a:srgbClr val="FFFFFF"/>
                  </a:solidFill>
                </a:rPr>
                <a:t>V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158" dirty="0">
                  <a:solidFill>
                    <a:srgbClr val="FFFFFF"/>
                  </a:solidFill>
                </a:rPr>
                <a:t>s</a:t>
              </a:r>
              <a:r>
                <a:rPr sz="1350" spc="-53" dirty="0">
                  <a:solidFill>
                    <a:srgbClr val="FFFFFF"/>
                  </a:solidFill>
                </a:rPr>
                <a:t>u</a:t>
              </a:r>
              <a:r>
                <a:rPr sz="1350" spc="-34" dirty="0">
                  <a:solidFill>
                    <a:srgbClr val="FFFFFF"/>
                  </a:solidFill>
                </a:rPr>
                <a:t>al</a:t>
              </a:r>
              <a:r>
                <a:rPr sz="1350" spc="-30" dirty="0">
                  <a:solidFill>
                    <a:srgbClr val="FFFFFF"/>
                  </a:solidFill>
                </a:rPr>
                <a:t>i</a:t>
              </a:r>
              <a:r>
                <a:rPr sz="1350" spc="-172" dirty="0">
                  <a:solidFill>
                    <a:srgbClr val="FFFFFF"/>
                  </a:solidFill>
                </a:rPr>
                <a:t>z</a:t>
              </a:r>
              <a:r>
                <a:rPr sz="1350" spc="-83" dirty="0">
                  <a:solidFill>
                    <a:srgbClr val="FFFFFF"/>
                  </a:solidFill>
                </a:rPr>
                <a:t>e</a:t>
              </a:r>
              <a:endParaRPr sz="13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778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449" y="0"/>
                  </a:moveTo>
                  <a:lnTo>
                    <a:pt x="290449" y="76200"/>
                  </a:lnTo>
                  <a:lnTo>
                    <a:pt x="341249" y="50800"/>
                  </a:lnTo>
                  <a:lnTo>
                    <a:pt x="303149" y="50800"/>
                  </a:lnTo>
                  <a:lnTo>
                    <a:pt x="303149" y="25400"/>
                  </a:lnTo>
                  <a:lnTo>
                    <a:pt x="341249" y="25400"/>
                  </a:lnTo>
                  <a:lnTo>
                    <a:pt x="290449" y="0"/>
                  </a:lnTo>
                  <a:close/>
                </a:path>
                <a:path w="367029" h="76200">
                  <a:moveTo>
                    <a:pt x="2904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449" y="50800"/>
                  </a:lnTo>
                  <a:lnTo>
                    <a:pt x="290449" y="25400"/>
                  </a:lnTo>
                  <a:close/>
                </a:path>
                <a:path w="367029" h="76200">
                  <a:moveTo>
                    <a:pt x="341249" y="25400"/>
                  </a:moveTo>
                  <a:lnTo>
                    <a:pt x="303149" y="25400"/>
                  </a:lnTo>
                  <a:lnTo>
                    <a:pt x="303149" y="50800"/>
                  </a:lnTo>
                  <a:lnTo>
                    <a:pt x="341249" y="50800"/>
                  </a:lnTo>
                  <a:lnTo>
                    <a:pt x="366649" y="38100"/>
                  </a:lnTo>
                  <a:lnTo>
                    <a:pt x="341249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861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575" y="0"/>
                  </a:moveTo>
                  <a:lnTo>
                    <a:pt x="290575" y="76200"/>
                  </a:lnTo>
                  <a:lnTo>
                    <a:pt x="341375" y="50800"/>
                  </a:lnTo>
                  <a:lnTo>
                    <a:pt x="303275" y="50800"/>
                  </a:lnTo>
                  <a:lnTo>
                    <a:pt x="303275" y="25400"/>
                  </a:lnTo>
                  <a:lnTo>
                    <a:pt x="341375" y="25400"/>
                  </a:lnTo>
                  <a:lnTo>
                    <a:pt x="290575" y="0"/>
                  </a:lnTo>
                  <a:close/>
                </a:path>
                <a:path w="367029" h="76200">
                  <a:moveTo>
                    <a:pt x="29057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575" y="50800"/>
                  </a:lnTo>
                  <a:lnTo>
                    <a:pt x="290575" y="25400"/>
                  </a:lnTo>
                  <a:close/>
                </a:path>
                <a:path w="367029" h="76200">
                  <a:moveTo>
                    <a:pt x="341375" y="25400"/>
                  </a:moveTo>
                  <a:lnTo>
                    <a:pt x="303275" y="25400"/>
                  </a:lnTo>
                  <a:lnTo>
                    <a:pt x="303275" y="50800"/>
                  </a:lnTo>
                  <a:lnTo>
                    <a:pt x="341375" y="50800"/>
                  </a:lnTo>
                  <a:lnTo>
                    <a:pt x="366775" y="38100"/>
                  </a:lnTo>
                  <a:lnTo>
                    <a:pt x="341375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9825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2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982599" y="561975"/>
                  </a:lnTo>
                  <a:lnTo>
                    <a:pt x="1019103" y="554616"/>
                  </a:lnTo>
                  <a:lnTo>
                    <a:pt x="1048892" y="534543"/>
                  </a:lnTo>
                  <a:lnTo>
                    <a:pt x="1068966" y="504753"/>
                  </a:lnTo>
                  <a:lnTo>
                    <a:pt x="1076325" y="468249"/>
                  </a:lnTo>
                  <a:lnTo>
                    <a:pt x="1076325" y="93725"/>
                  </a:lnTo>
                  <a:lnTo>
                    <a:pt x="1068966" y="57221"/>
                  </a:lnTo>
                  <a:lnTo>
                    <a:pt x="1048892" y="27431"/>
                  </a:lnTo>
                  <a:lnTo>
                    <a:pt x="1019103" y="7358"/>
                  </a:lnTo>
                  <a:lnTo>
                    <a:pt x="9825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982599" y="0"/>
                  </a:lnTo>
                  <a:lnTo>
                    <a:pt x="1019103" y="7358"/>
                  </a:lnTo>
                  <a:lnTo>
                    <a:pt x="1048892" y="27431"/>
                  </a:lnTo>
                  <a:lnTo>
                    <a:pt x="1068966" y="57221"/>
                  </a:lnTo>
                  <a:lnTo>
                    <a:pt x="1076325" y="93725"/>
                  </a:lnTo>
                  <a:lnTo>
                    <a:pt x="1076325" y="468249"/>
                  </a:lnTo>
                  <a:lnTo>
                    <a:pt x="1068966" y="504753"/>
                  </a:lnTo>
                  <a:lnTo>
                    <a:pt x="1048892" y="534543"/>
                  </a:lnTo>
                  <a:lnTo>
                    <a:pt x="1019103" y="554616"/>
                  </a:lnTo>
                  <a:lnTo>
                    <a:pt x="9825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2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05892" y="3417437"/>
              <a:ext cx="582454" cy="217367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Filtering</a:t>
              </a:r>
              <a:endParaRPr sz="135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14016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1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1401699" y="561975"/>
                  </a:lnTo>
                  <a:lnTo>
                    <a:pt x="1438203" y="554616"/>
                  </a:lnTo>
                  <a:lnTo>
                    <a:pt x="1467993" y="534543"/>
                  </a:lnTo>
                  <a:lnTo>
                    <a:pt x="1488066" y="504753"/>
                  </a:lnTo>
                  <a:lnTo>
                    <a:pt x="1495425" y="468249"/>
                  </a:lnTo>
                  <a:lnTo>
                    <a:pt x="1495425" y="93725"/>
                  </a:lnTo>
                  <a:lnTo>
                    <a:pt x="1488066" y="57221"/>
                  </a:lnTo>
                  <a:lnTo>
                    <a:pt x="1467993" y="27431"/>
                  </a:lnTo>
                  <a:lnTo>
                    <a:pt x="1438203" y="7358"/>
                  </a:lnTo>
                  <a:lnTo>
                    <a:pt x="14016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01699" y="0"/>
                  </a:lnTo>
                  <a:lnTo>
                    <a:pt x="1438203" y="7358"/>
                  </a:lnTo>
                  <a:lnTo>
                    <a:pt x="1467993" y="27431"/>
                  </a:lnTo>
                  <a:lnTo>
                    <a:pt x="1488066" y="57221"/>
                  </a:lnTo>
                  <a:lnTo>
                    <a:pt x="1495425" y="93725"/>
                  </a:lnTo>
                  <a:lnTo>
                    <a:pt x="1495425" y="468249"/>
                  </a:lnTo>
                  <a:lnTo>
                    <a:pt x="1488066" y="504753"/>
                  </a:lnTo>
                  <a:lnTo>
                    <a:pt x="1467993" y="534543"/>
                  </a:lnTo>
                  <a:lnTo>
                    <a:pt x="1438203" y="554616"/>
                  </a:lnTo>
                  <a:lnTo>
                    <a:pt x="14016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1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29636" y="3417437"/>
              <a:ext cx="726758" cy="217367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79" dirty="0">
                  <a:solidFill>
                    <a:srgbClr val="FFFFFF"/>
                  </a:solidFill>
                </a:rPr>
                <a:t>Rendering</a:t>
              </a:r>
              <a:endParaRPr sz="135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8305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926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1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3296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800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544" y="2410967"/>
              <a:ext cx="128588" cy="381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0" y="0"/>
                  </a:moveTo>
                  <a:lnTo>
                    <a:pt x="171450" y="482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5269" y="2418111"/>
              <a:ext cx="57150" cy="1811179"/>
            </a:xfrm>
            <a:custGeom>
              <a:avLst/>
              <a:gdLst/>
              <a:ahLst/>
              <a:cxnLst/>
              <a:rect l="l" t="t" r="r" b="b"/>
              <a:pathLst>
                <a:path w="76200" h="2414904">
                  <a:moveTo>
                    <a:pt x="25400" y="2338451"/>
                  </a:moveTo>
                  <a:lnTo>
                    <a:pt x="0" y="2338451"/>
                  </a:lnTo>
                  <a:lnTo>
                    <a:pt x="38100" y="2414651"/>
                  </a:lnTo>
                  <a:lnTo>
                    <a:pt x="69850" y="2351151"/>
                  </a:lnTo>
                  <a:lnTo>
                    <a:pt x="25400" y="2351151"/>
                  </a:lnTo>
                  <a:lnTo>
                    <a:pt x="25400" y="2338451"/>
                  </a:lnTo>
                  <a:close/>
                </a:path>
                <a:path w="76200" h="2414904">
                  <a:moveTo>
                    <a:pt x="50800" y="0"/>
                  </a:moveTo>
                  <a:lnTo>
                    <a:pt x="25400" y="0"/>
                  </a:lnTo>
                  <a:lnTo>
                    <a:pt x="25400" y="2351151"/>
                  </a:lnTo>
                  <a:lnTo>
                    <a:pt x="50800" y="2351151"/>
                  </a:lnTo>
                  <a:lnTo>
                    <a:pt x="50800" y="0"/>
                  </a:lnTo>
                  <a:close/>
                </a:path>
                <a:path w="76200" h="2414904">
                  <a:moveTo>
                    <a:pt x="76200" y="2338451"/>
                  </a:moveTo>
                  <a:lnTo>
                    <a:pt x="50800" y="2338451"/>
                  </a:lnTo>
                  <a:lnTo>
                    <a:pt x="50800" y="2351151"/>
                  </a:lnTo>
                  <a:lnTo>
                    <a:pt x="69850" y="2351151"/>
                  </a:lnTo>
                  <a:lnTo>
                    <a:pt x="76200" y="233845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4024" y="4200525"/>
              <a:ext cx="3897154" cy="57150"/>
            </a:xfrm>
            <a:custGeom>
              <a:avLst/>
              <a:gdLst/>
              <a:ahLst/>
              <a:cxnLst/>
              <a:rect l="l" t="t" r="r" b="b"/>
              <a:pathLst>
                <a:path w="519620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519620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5196205" h="76200">
                  <a:moveTo>
                    <a:pt x="5195951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5195951" y="50800"/>
                  </a:lnTo>
                  <a:lnTo>
                    <a:pt x="5195951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96976" y="3750469"/>
              <a:ext cx="3810" cy="478631"/>
            </a:xfrm>
            <a:custGeom>
              <a:avLst/>
              <a:gdLst/>
              <a:ahLst/>
              <a:cxnLst/>
              <a:rect l="l" t="t" r="r" b="b"/>
              <a:pathLst>
                <a:path w="5079" h="638175">
                  <a:moveTo>
                    <a:pt x="0" y="0"/>
                  </a:moveTo>
                  <a:lnTo>
                    <a:pt x="4699" y="638175"/>
                  </a:lnTo>
                </a:path>
              </a:pathLst>
            </a:cu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6338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867" y="362388"/>
            <a:ext cx="1662958" cy="529793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26" dirty="0" smtClean="0">
                <a:solidFill>
                  <a:schemeClr val="bg1"/>
                </a:solidFill>
              </a:rPr>
              <a:t>Fil</a:t>
            </a:r>
            <a:r>
              <a:rPr spc="-11" dirty="0" smtClean="0">
                <a:solidFill>
                  <a:schemeClr val="bg1"/>
                </a:solidFill>
              </a:rPr>
              <a:t>t</a:t>
            </a:r>
            <a:r>
              <a:rPr spc="113" dirty="0" smtClean="0">
                <a:solidFill>
                  <a:schemeClr val="bg1"/>
                </a:solidFill>
              </a:rPr>
              <a:t>ering</a:t>
            </a:r>
            <a:endParaRPr spc="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347" y="1310013"/>
            <a:ext cx="5146562" cy="3044103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format</a:t>
            </a:r>
            <a:r>
              <a:rPr sz="2400" spc="-19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Clipping/cropping/denoising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Slicing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Resampling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Interpolation/approximation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Classification/segmentation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2304" y="4261524"/>
            <a:ext cx="602677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29825"/>
            <a:ext cx="6336550" cy="576440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3600" spc="-236" dirty="0">
                <a:solidFill>
                  <a:schemeClr val="bg1"/>
                </a:solidFill>
              </a:rPr>
              <a:t>F</a:t>
            </a:r>
            <a:r>
              <a:rPr sz="3600" spc="-79" dirty="0" smtClean="0">
                <a:solidFill>
                  <a:schemeClr val="bg1"/>
                </a:solidFill>
              </a:rPr>
              <a:t>iltering</a:t>
            </a:r>
            <a:r>
              <a:rPr lang="en-US" sz="3600" spc="-79" dirty="0" smtClean="0">
                <a:solidFill>
                  <a:schemeClr val="bg1"/>
                </a:solidFill>
              </a:rPr>
              <a:t> (or parsing for text data)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1144714"/>
            <a:ext cx="7731919" cy="3590566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180975" marR="370046" indent="-171450">
              <a:lnSpc>
                <a:spcPts val="1454"/>
              </a:lnSpc>
              <a:spcBef>
                <a:spcPts val="259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75" dirty="0"/>
              <a:t>Verma, </a:t>
            </a:r>
            <a:r>
              <a:rPr sz="1350" spc="-94" dirty="0"/>
              <a:t>K., </a:t>
            </a:r>
            <a:r>
              <a:rPr sz="1350" spc="-8" dirty="0"/>
              <a:t>M. </a:t>
            </a:r>
            <a:r>
              <a:rPr sz="1350" spc="-86" dirty="0"/>
              <a:t>Ranjan </a:t>
            </a:r>
            <a:r>
              <a:rPr sz="1350" spc="-64" dirty="0"/>
              <a:t>and </a:t>
            </a:r>
            <a:r>
              <a:rPr sz="1350" spc="-210" dirty="0"/>
              <a:t>P. </a:t>
            </a:r>
            <a:r>
              <a:rPr sz="1350" spc="-45" dirty="0"/>
              <a:t>Mishra. </a:t>
            </a:r>
            <a:r>
              <a:rPr sz="1350" spc="-60" dirty="0"/>
              <a:t>(2015) </a:t>
            </a:r>
            <a:r>
              <a:rPr sz="1350" spc="-68" dirty="0"/>
              <a:t>"Text </a:t>
            </a:r>
            <a:r>
              <a:rPr sz="1350" spc="-41" dirty="0"/>
              <a:t>mining </a:t>
            </a:r>
            <a:r>
              <a:rPr sz="1350" spc="-64" dirty="0"/>
              <a:t>and </a:t>
            </a:r>
            <a:r>
              <a:rPr sz="1350" spc="-23" dirty="0"/>
              <a:t>information </a:t>
            </a:r>
            <a:r>
              <a:rPr sz="1350" spc="-60" dirty="0"/>
              <a:t>professionals: </a:t>
            </a:r>
            <a:r>
              <a:rPr sz="1350" spc="-90" dirty="0"/>
              <a:t>Role, </a:t>
            </a:r>
            <a:r>
              <a:rPr sz="1350" spc="-94" dirty="0"/>
              <a:t>issues </a:t>
            </a:r>
            <a:r>
              <a:rPr sz="1350" spc="-64" dirty="0"/>
              <a:t>and  </a:t>
            </a:r>
            <a:r>
              <a:rPr sz="1350" spc="-60" dirty="0"/>
              <a:t>challenges," </a:t>
            </a:r>
            <a:r>
              <a:rPr sz="1350" spc="-68" dirty="0"/>
              <a:t>2015 </a:t>
            </a:r>
            <a:r>
              <a:rPr sz="1350" spc="-11" dirty="0"/>
              <a:t>4th </a:t>
            </a:r>
            <a:r>
              <a:rPr sz="1350" spc="-30" dirty="0"/>
              <a:t>International </a:t>
            </a:r>
            <a:r>
              <a:rPr sz="1350" spc="-83" dirty="0"/>
              <a:t>Symposium </a:t>
            </a:r>
            <a:r>
              <a:rPr sz="1350" spc="-45" dirty="0"/>
              <a:t>on </a:t>
            </a:r>
            <a:r>
              <a:rPr sz="1350" spc="-83" dirty="0"/>
              <a:t>Emerging </a:t>
            </a:r>
            <a:r>
              <a:rPr sz="1350" spc="-94" dirty="0"/>
              <a:t>Trends </a:t>
            </a:r>
            <a:r>
              <a:rPr sz="1350" spc="-64" dirty="0"/>
              <a:t>and </a:t>
            </a:r>
            <a:r>
              <a:rPr sz="1350" spc="-83" dirty="0"/>
              <a:t>Technologies </a:t>
            </a:r>
            <a:r>
              <a:rPr sz="1350" spc="-19" dirty="0"/>
              <a:t>in </a:t>
            </a:r>
            <a:r>
              <a:rPr sz="1350" spc="-64" dirty="0"/>
              <a:t>Libraries and  </a:t>
            </a:r>
            <a:r>
              <a:rPr sz="1350" spc="-26" dirty="0"/>
              <a:t>Information</a:t>
            </a:r>
            <a:r>
              <a:rPr sz="1350" spc="-75" dirty="0"/>
              <a:t> </a:t>
            </a:r>
            <a:r>
              <a:rPr sz="1350" spc="-94" dirty="0"/>
              <a:t>Services</a:t>
            </a:r>
            <a:endParaRPr sz="1350"/>
          </a:p>
          <a:p>
            <a:pPr marL="523875" marR="85725" lvl="1" indent="-171450">
              <a:lnSpc>
                <a:spcPts val="1943"/>
              </a:lnSpc>
              <a:spcBef>
                <a:spcPts val="368"/>
              </a:spcBef>
              <a:buChar char="•"/>
              <a:tabLst>
                <a:tab pos="524351" algn="l"/>
              </a:tabLst>
            </a:pPr>
            <a:r>
              <a:rPr sz="1800" spc="-101" dirty="0"/>
              <a:t>Over </a:t>
            </a:r>
            <a:r>
              <a:rPr sz="1800" spc="-169" dirty="0"/>
              <a:t>90% </a:t>
            </a:r>
            <a:r>
              <a:rPr sz="1800" spc="-4" dirty="0"/>
              <a:t>of </a:t>
            </a:r>
            <a:r>
              <a:rPr sz="1800" spc="-23" dirty="0"/>
              <a:t>the </a:t>
            </a:r>
            <a:r>
              <a:rPr sz="1800" spc="-26" dirty="0"/>
              <a:t>information </a:t>
            </a:r>
            <a:r>
              <a:rPr sz="1800" spc="-79" dirty="0"/>
              <a:t>available </a:t>
            </a:r>
            <a:r>
              <a:rPr sz="1800" spc="-94" dirty="0"/>
              <a:t>is </a:t>
            </a:r>
            <a:r>
              <a:rPr sz="1800" spc="-23" dirty="0"/>
              <a:t>in </a:t>
            </a:r>
            <a:r>
              <a:rPr sz="1800" spc="-45" dirty="0"/>
              <a:t>unstructured </a:t>
            </a:r>
            <a:r>
              <a:rPr sz="1800" spc="-86" dirty="0"/>
              <a:t>and</a:t>
            </a:r>
            <a:r>
              <a:rPr sz="1800" spc="-349" dirty="0"/>
              <a:t> </a:t>
            </a:r>
            <a:r>
              <a:rPr sz="1800" spc="-56" dirty="0"/>
              <a:t>semi-structured  </a:t>
            </a:r>
            <a:r>
              <a:rPr sz="1800" spc="-60" dirty="0"/>
              <a:t>forms</a:t>
            </a:r>
            <a:endParaRPr sz="1800"/>
          </a:p>
          <a:p>
            <a:pPr marL="866775" lvl="2" indent="-171450">
              <a:spcBef>
                <a:spcPts val="184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41" dirty="0"/>
              <a:t>which </a:t>
            </a:r>
            <a:r>
              <a:rPr sz="1500" spc="-79" dirty="0"/>
              <a:t>is </a:t>
            </a:r>
            <a:r>
              <a:rPr sz="1500" spc="-60" dirty="0"/>
              <a:t>very </a:t>
            </a:r>
            <a:r>
              <a:rPr sz="1500" spc="-8" dirty="0"/>
              <a:t>difficult </a:t>
            </a:r>
            <a:r>
              <a:rPr sz="1500" spc="15" dirty="0"/>
              <a:t>to</a:t>
            </a:r>
            <a:r>
              <a:rPr sz="1500" spc="-214" dirty="0"/>
              <a:t> </a:t>
            </a:r>
            <a:r>
              <a:rPr sz="1500" spc="-83" dirty="0"/>
              <a:t>search.</a:t>
            </a:r>
            <a:endParaRPr sz="1500"/>
          </a:p>
          <a:p>
            <a:pPr marL="523875" lvl="1" indent="-171450">
              <a:spcBef>
                <a:spcPts val="143"/>
              </a:spcBef>
              <a:buChar char="•"/>
              <a:tabLst>
                <a:tab pos="524351" algn="l"/>
              </a:tabLst>
            </a:pPr>
            <a:r>
              <a:rPr sz="1800" spc="-135" dirty="0"/>
              <a:t>Text </a:t>
            </a:r>
            <a:r>
              <a:rPr sz="1800" spc="-53" dirty="0"/>
              <a:t>mining </a:t>
            </a:r>
            <a:r>
              <a:rPr sz="1800" spc="-94" dirty="0"/>
              <a:t>is </a:t>
            </a:r>
            <a:r>
              <a:rPr sz="1800" spc="-143" dirty="0"/>
              <a:t>a </a:t>
            </a:r>
            <a:r>
              <a:rPr sz="1800" spc="-8" dirty="0"/>
              <a:t>tool </a:t>
            </a:r>
            <a:r>
              <a:rPr sz="1800" spc="11" dirty="0"/>
              <a:t>to </a:t>
            </a:r>
            <a:r>
              <a:rPr sz="1800" spc="-56" dirty="0"/>
              <a:t>help </a:t>
            </a:r>
            <a:r>
              <a:rPr sz="1800" spc="-34" dirty="0"/>
              <a:t>Information</a:t>
            </a:r>
            <a:r>
              <a:rPr sz="1800" spc="-326" dirty="0"/>
              <a:t> </a:t>
            </a:r>
            <a:r>
              <a:rPr sz="1800" spc="-83" dirty="0"/>
              <a:t>professionals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11" dirty="0"/>
              <a:t>to</a:t>
            </a:r>
            <a:r>
              <a:rPr sz="1500" spc="-83" dirty="0"/>
              <a:t> </a:t>
            </a:r>
            <a:r>
              <a:rPr sz="1500" spc="-15" dirty="0"/>
              <a:t>find</a:t>
            </a:r>
            <a:r>
              <a:rPr sz="1500" spc="-83" dirty="0"/>
              <a:t> </a:t>
            </a:r>
            <a:r>
              <a:rPr sz="1500" spc="-15" dirty="0"/>
              <a:t>the</a:t>
            </a:r>
            <a:r>
              <a:rPr sz="1500" spc="-83" dirty="0"/>
              <a:t> </a:t>
            </a:r>
            <a:r>
              <a:rPr sz="1500" spc="-45" dirty="0"/>
              <a:t>relevant</a:t>
            </a:r>
            <a:r>
              <a:rPr sz="1500" spc="-68" dirty="0"/>
              <a:t> </a:t>
            </a:r>
            <a:r>
              <a:rPr sz="1500" spc="-23" dirty="0"/>
              <a:t>information</a:t>
            </a:r>
            <a:r>
              <a:rPr sz="1500" spc="-79" dirty="0"/>
              <a:t> </a:t>
            </a:r>
            <a:r>
              <a:rPr sz="1500" spc="-71" dirty="0"/>
              <a:t>and</a:t>
            </a:r>
            <a:r>
              <a:rPr sz="1500" spc="-79" dirty="0"/>
              <a:t> </a:t>
            </a:r>
            <a:r>
              <a:rPr sz="1500" spc="-41" dirty="0"/>
              <a:t>deliver</a:t>
            </a:r>
            <a:r>
              <a:rPr sz="1500" spc="-71" dirty="0"/>
              <a:t> </a:t>
            </a:r>
            <a:r>
              <a:rPr sz="1500" spc="11" dirty="0"/>
              <a:t>to</a:t>
            </a:r>
            <a:r>
              <a:rPr sz="1500" spc="-79" dirty="0"/>
              <a:t> </a:t>
            </a:r>
            <a:r>
              <a:rPr sz="1500" spc="-23" dirty="0"/>
              <a:t>its</a:t>
            </a:r>
            <a:r>
              <a:rPr sz="1500" spc="-71" dirty="0"/>
              <a:t> </a:t>
            </a:r>
            <a:r>
              <a:rPr sz="1500" spc="-98" dirty="0"/>
              <a:t>users</a:t>
            </a:r>
            <a:endParaRPr sz="1500"/>
          </a:p>
          <a:p>
            <a:pPr marL="180975" marR="3810" indent="-171450">
              <a:lnSpc>
                <a:spcPts val="1454"/>
              </a:lnSpc>
              <a:spcBef>
                <a:spcPts val="776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56" dirty="0"/>
              <a:t>Prescott, </a:t>
            </a:r>
            <a:r>
              <a:rPr sz="1350" spc="-75" dirty="0"/>
              <a:t>A. </a:t>
            </a:r>
            <a:r>
              <a:rPr sz="1350" spc="-60" dirty="0"/>
              <a:t>(2013) </a:t>
            </a:r>
            <a:r>
              <a:rPr sz="1350" spc="-45" dirty="0"/>
              <a:t>"Bibliographic </a:t>
            </a:r>
            <a:r>
              <a:rPr sz="1350" spc="-64" dirty="0"/>
              <a:t>records </a:t>
            </a:r>
            <a:r>
              <a:rPr sz="1350" spc="-127" dirty="0"/>
              <a:t>as </a:t>
            </a:r>
            <a:r>
              <a:rPr sz="1350" spc="-45" dirty="0"/>
              <a:t>humanities </a:t>
            </a:r>
            <a:r>
              <a:rPr sz="1350" spc="-53" dirty="0"/>
              <a:t>big </a:t>
            </a:r>
            <a:r>
              <a:rPr sz="1350" spc="-34" dirty="0"/>
              <a:t>data," </a:t>
            </a:r>
            <a:r>
              <a:rPr sz="1350" spc="-68" dirty="0"/>
              <a:t>2013 </a:t>
            </a:r>
            <a:r>
              <a:rPr sz="1350" spc="-191" dirty="0"/>
              <a:t>IEEE </a:t>
            </a:r>
            <a:r>
              <a:rPr sz="1350" spc="-30" dirty="0"/>
              <a:t>International </a:t>
            </a:r>
            <a:r>
              <a:rPr sz="1350" spc="-75" dirty="0"/>
              <a:t>Conference </a:t>
            </a:r>
            <a:r>
              <a:rPr sz="1350" spc="-45" dirty="0"/>
              <a:t>on </a:t>
            </a:r>
            <a:r>
              <a:rPr sz="1350" spc="-94" dirty="0"/>
              <a:t>Big  </a:t>
            </a:r>
            <a:r>
              <a:rPr sz="1350" spc="-71" dirty="0"/>
              <a:t>Data.</a:t>
            </a:r>
            <a:endParaRPr sz="1350"/>
          </a:p>
          <a:p>
            <a:pPr marL="523875" lvl="1" indent="-171450">
              <a:spcBef>
                <a:spcPts val="120"/>
              </a:spcBef>
              <a:buChar char="•"/>
              <a:tabLst>
                <a:tab pos="524351" algn="l"/>
              </a:tabLst>
            </a:pPr>
            <a:r>
              <a:rPr sz="1800" spc="-75" dirty="0"/>
              <a:t>Superficially, </a:t>
            </a:r>
            <a:r>
              <a:rPr sz="1800" spc="-56" dirty="0"/>
              <a:t>bibliographic </a:t>
            </a:r>
            <a:r>
              <a:rPr sz="1800" spc="-83" dirty="0"/>
              <a:t>records </a:t>
            </a:r>
            <a:r>
              <a:rPr sz="1800" spc="-79" dirty="0"/>
              <a:t>appear </a:t>
            </a:r>
            <a:r>
              <a:rPr sz="1800" spc="11" dirty="0"/>
              <a:t>to </a:t>
            </a:r>
            <a:r>
              <a:rPr sz="1800" spc="-83" dirty="0"/>
              <a:t>be </a:t>
            </a:r>
            <a:r>
              <a:rPr sz="1800" spc="-143" dirty="0"/>
              <a:t>a </a:t>
            </a:r>
            <a:r>
              <a:rPr sz="1800" spc="-90" dirty="0"/>
              <a:t>homogenous</a:t>
            </a:r>
            <a:r>
              <a:rPr sz="1800" spc="-259" dirty="0"/>
              <a:t> </a:t>
            </a:r>
            <a:r>
              <a:rPr sz="1800" spc="-71" dirty="0"/>
              <a:t>dataset</a:t>
            </a:r>
            <a:endParaRPr sz="1800"/>
          </a:p>
          <a:p>
            <a:pPr marL="523875" lvl="1" indent="-171450">
              <a:spcBef>
                <a:spcPts val="161"/>
              </a:spcBef>
              <a:buChar char="•"/>
              <a:tabLst>
                <a:tab pos="524351" algn="l"/>
              </a:tabLst>
            </a:pPr>
            <a:r>
              <a:rPr sz="1800" spc="-79" dirty="0"/>
              <a:t>Examination </a:t>
            </a:r>
            <a:r>
              <a:rPr sz="1800" spc="-94" dirty="0"/>
              <a:t>reveals </a:t>
            </a:r>
            <a:r>
              <a:rPr sz="1800" spc="-4" dirty="0"/>
              <a:t>that </a:t>
            </a:r>
            <a:r>
              <a:rPr sz="1800" spc="-83" dirty="0"/>
              <a:t>records </a:t>
            </a:r>
            <a:r>
              <a:rPr sz="1800" spc="-113" dirty="0"/>
              <a:t>change </a:t>
            </a:r>
            <a:r>
              <a:rPr sz="1800" spc="-41" dirty="0"/>
              <a:t>through</a:t>
            </a:r>
            <a:r>
              <a:rPr sz="1800" spc="-233" dirty="0"/>
              <a:t> </a:t>
            </a:r>
            <a:r>
              <a:rPr sz="1800" spc="-15" dirty="0"/>
              <a:t>time</a:t>
            </a:r>
            <a:endParaRPr sz="1800"/>
          </a:p>
          <a:p>
            <a:pPr marL="523875" lvl="1" indent="-171450">
              <a:spcBef>
                <a:spcPts val="150"/>
              </a:spcBef>
              <a:buChar char="•"/>
              <a:tabLst>
                <a:tab pos="524351" algn="l"/>
              </a:tabLst>
            </a:pPr>
            <a:r>
              <a:rPr sz="1800" spc="-101" dirty="0"/>
              <a:t>There </a:t>
            </a:r>
            <a:r>
              <a:rPr sz="1800" spc="-83" dirty="0"/>
              <a:t>are </a:t>
            </a:r>
            <a:r>
              <a:rPr sz="1800" spc="-64" dirty="0"/>
              <a:t>methods </a:t>
            </a:r>
            <a:r>
              <a:rPr sz="1800" spc="15" dirty="0"/>
              <a:t>to </a:t>
            </a:r>
            <a:r>
              <a:rPr sz="1800" spc="-98" dirty="0"/>
              <a:t>disaggregate </a:t>
            </a:r>
            <a:r>
              <a:rPr sz="1800" spc="-116" dirty="0"/>
              <a:t>such</a:t>
            </a:r>
            <a:r>
              <a:rPr sz="1800" spc="-263" dirty="0"/>
              <a:t> </a:t>
            </a:r>
            <a:r>
              <a:rPr sz="1800" spc="-71" dirty="0"/>
              <a:t>data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79" dirty="0"/>
              <a:t>Analogous </a:t>
            </a:r>
            <a:r>
              <a:rPr sz="1500" spc="11" dirty="0"/>
              <a:t>to </a:t>
            </a:r>
            <a:r>
              <a:rPr sz="1500" spc="-53" dirty="0"/>
              <a:t>those </a:t>
            </a:r>
            <a:r>
              <a:rPr sz="1500" spc="-90" dirty="0"/>
              <a:t>used </a:t>
            </a:r>
            <a:r>
              <a:rPr sz="1500" spc="-19" dirty="0"/>
              <a:t>in </a:t>
            </a:r>
            <a:r>
              <a:rPr sz="1500" spc="-90" dirty="0"/>
              <a:t>some </a:t>
            </a:r>
            <a:r>
              <a:rPr sz="1500" spc="-41" dirty="0"/>
              <a:t>scientific</a:t>
            </a:r>
            <a:r>
              <a:rPr sz="1500" spc="-248" dirty="0"/>
              <a:t> </a:t>
            </a:r>
            <a:r>
              <a:rPr sz="1500" spc="-60" dirty="0"/>
              <a:t>disciplines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432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317" y="204067"/>
            <a:ext cx="1760466" cy="529793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53" smtClean="0">
                <a:solidFill>
                  <a:schemeClr val="bg1"/>
                </a:solidFill>
              </a:rPr>
              <a:t>Mapping</a:t>
            </a:r>
            <a:endParaRPr spc="5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14" y="822539"/>
            <a:ext cx="6642853" cy="2610651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Scalar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Surface,</a:t>
            </a:r>
            <a:r>
              <a:rPr sz="2400" spc="-3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34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Vectors/Arrows/Streamlines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glyphs/Ellipsoids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 </a:t>
            </a: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</a:t>
            </a:r>
            <a:r>
              <a:rPr sz="2400" spc="-3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High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dimensional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2D/3D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7300" y="3793332"/>
            <a:ext cx="706155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792152" y="0"/>
            <a:ext cx="224348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143001" y="3521869"/>
            <a:ext cx="2507456" cy="1443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1166393" y="4986757"/>
            <a:ext cx="189452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9" dirty="0">
                <a:solidFill>
                  <a:srgbClr val="FFFFFF"/>
                </a:solidFill>
              </a:rPr>
              <a:t>Image </a:t>
            </a:r>
            <a:r>
              <a:rPr sz="900" spc="-30" dirty="0">
                <a:solidFill>
                  <a:srgbClr val="FFFFFF"/>
                </a:solidFill>
              </a:rPr>
              <a:t>credits: </a:t>
            </a:r>
            <a:r>
              <a:rPr sz="900" spc="-127" dirty="0">
                <a:solidFill>
                  <a:srgbClr val="FFFFFF"/>
                </a:solidFill>
              </a:rPr>
              <a:t>SCI </a:t>
            </a:r>
            <a:r>
              <a:rPr sz="900" spc="-34" dirty="0">
                <a:solidFill>
                  <a:srgbClr val="FFFFFF"/>
                </a:solidFill>
              </a:rPr>
              <a:t>Utah, </a:t>
            </a:r>
            <a:r>
              <a:rPr sz="900" spc="-45" dirty="0">
                <a:solidFill>
                  <a:srgbClr val="FFFFFF"/>
                </a:solidFill>
              </a:rPr>
              <a:t>Daniel</a:t>
            </a:r>
            <a:r>
              <a:rPr sz="900" spc="-127" dirty="0">
                <a:solidFill>
                  <a:srgbClr val="FFFFFF"/>
                </a:solidFill>
              </a:rPr>
              <a:t> </a:t>
            </a:r>
            <a:r>
              <a:rPr sz="900" spc="-45" dirty="0">
                <a:solidFill>
                  <a:srgbClr val="FFFFFF"/>
                </a:solidFill>
              </a:rPr>
              <a:t>Weiskopf</a:t>
            </a:r>
            <a:endParaRPr sz="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0" y="3353243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692" y="251552"/>
            <a:ext cx="2072381" cy="529793"/>
          </a:xfrm>
          <a:prstGeom prst="rect">
            <a:avLst/>
          </a:prstGeom>
          <a:solidFill>
            <a:srgbClr val="FF000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210" dirty="0">
                <a:solidFill>
                  <a:schemeClr val="bg1"/>
                </a:solidFill>
              </a:rPr>
              <a:t>R</a:t>
            </a:r>
            <a:r>
              <a:rPr spc="135" dirty="0">
                <a:solidFill>
                  <a:schemeClr val="bg1"/>
                </a:solidFill>
              </a:rPr>
              <a:t>endering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636" y="781345"/>
            <a:ext cx="6109855" cy="39138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7653" indent="-258128">
              <a:spcBef>
                <a:spcPts val="600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Render</a:t>
            </a:r>
            <a:r>
              <a:rPr sz="24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r>
              <a:rPr sz="2400" spc="-12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2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Volumes</a:t>
            </a:r>
          </a:p>
          <a:p>
            <a:pPr marL="267653" indent="-258128">
              <a:spcBef>
                <a:spcPts val="49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Texture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Transparency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855954" y="4267199"/>
            <a:ext cx="789281" cy="428037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10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We will focus on Python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One of the most popular data science programming languages</a:t>
            </a:r>
          </a:p>
          <a:p>
            <a:r>
              <a:rPr lang="en-US" sz="2400" dirty="0" smtClean="0"/>
              <a:t>Limit ourselves to use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 smtClean="0"/>
          </a:p>
          <a:p>
            <a:pPr lvl="1"/>
            <a:r>
              <a:rPr lang="en-US" sz="2400" dirty="0" err="1" smtClean="0"/>
              <a:t>Holoview</a:t>
            </a:r>
            <a:r>
              <a:rPr lang="en-US" sz="2400" dirty="0" smtClean="0"/>
              <a:t> (especially in the context of network visualization)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42119" y="1722844"/>
            <a:ext cx="2660333" cy="771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950" spc="-330" dirty="0"/>
              <a:t>m</a:t>
            </a:r>
            <a:r>
              <a:rPr sz="4950" spc="-278" dirty="0"/>
              <a:t>a</a:t>
            </a:r>
            <a:r>
              <a:rPr sz="4950" spc="56" dirty="0"/>
              <a:t>tplotl</a:t>
            </a:r>
            <a:r>
              <a:rPr sz="4950" spc="11" dirty="0"/>
              <a:t>i</a:t>
            </a:r>
            <a:r>
              <a:rPr sz="4950" spc="-153" dirty="0"/>
              <a:t>b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2394870" y="2920422"/>
            <a:ext cx="4354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09" dirty="0">
                <a:solidFill>
                  <a:srgbClr val="888888"/>
                </a:solidFill>
              </a:rPr>
              <a:t>Python’s </a:t>
            </a:r>
            <a:r>
              <a:rPr sz="2400" spc="-98" dirty="0">
                <a:solidFill>
                  <a:srgbClr val="888888"/>
                </a:solidFill>
              </a:rPr>
              <a:t>version </a:t>
            </a:r>
            <a:r>
              <a:rPr sz="2400" spc="-4" dirty="0">
                <a:solidFill>
                  <a:srgbClr val="888888"/>
                </a:solidFill>
              </a:rPr>
              <a:t>of </a:t>
            </a:r>
            <a:r>
              <a:rPr sz="2400" spc="-45" dirty="0">
                <a:solidFill>
                  <a:srgbClr val="888888"/>
                </a:solidFill>
              </a:rPr>
              <a:t>Matlab</a:t>
            </a:r>
            <a:r>
              <a:rPr sz="2400" spc="-319" dirty="0">
                <a:solidFill>
                  <a:srgbClr val="888888"/>
                </a:solidFill>
              </a:rPr>
              <a:t> </a:t>
            </a:r>
            <a:r>
              <a:rPr sz="2400" spc="-23" dirty="0">
                <a:solidFill>
                  <a:srgbClr val="888888"/>
                </a:solidFill>
              </a:rPr>
              <a:t>plotting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190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905" y="1860861"/>
            <a:ext cx="381000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0" dirty="0"/>
              <a:t>How </a:t>
            </a:r>
            <a:r>
              <a:rPr spc="-26" dirty="0">
                <a:solidFill>
                  <a:srgbClr val="4F81BC"/>
                </a:solidFill>
              </a:rPr>
              <a:t>matplotlib</a:t>
            </a:r>
            <a:r>
              <a:rPr spc="-244" dirty="0">
                <a:solidFill>
                  <a:srgbClr val="4F81BC"/>
                </a:solidFill>
              </a:rPr>
              <a:t> </a:t>
            </a:r>
            <a:r>
              <a:rPr spc="-210" dirty="0"/>
              <a:t>Draws</a:t>
            </a:r>
          </a:p>
        </p:txBody>
      </p:sp>
    </p:spTree>
    <p:extLst>
      <p:ext uri="{BB962C8B-B14F-4D97-AF65-F5344CB8AC3E}">
        <p14:creationId xmlns:p14="http://schemas.microsoft.com/office/powerpoint/2010/main" val="12429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88" y="346196"/>
            <a:ext cx="224028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76" dirty="0">
                <a:solidFill>
                  <a:srgbClr val="4F81BC"/>
                </a:solidFill>
              </a:rPr>
              <a:t>Figure</a:t>
            </a:r>
            <a:r>
              <a:rPr spc="-221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05632"/>
            <a:ext cx="1013841" cy="10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177665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2" y="108714"/>
                </a:moveTo>
                <a:lnTo>
                  <a:pt x="749618" y="129147"/>
                </a:lnTo>
                <a:lnTo>
                  <a:pt x="0" y="903757"/>
                </a:lnTo>
                <a:lnTo>
                  <a:pt x="54737" y="956754"/>
                </a:lnTo>
                <a:lnTo>
                  <a:pt x="804336" y="182153"/>
                </a:lnTo>
                <a:lnTo>
                  <a:pt x="822372" y="108714"/>
                </a:lnTo>
                <a:close/>
              </a:path>
              <a:path w="927735" h="956945">
                <a:moveTo>
                  <a:pt x="920637" y="27901"/>
                </a:moveTo>
                <a:lnTo>
                  <a:pt x="847598" y="27901"/>
                </a:lnTo>
                <a:lnTo>
                  <a:pt x="902335" y="80886"/>
                </a:lnTo>
                <a:lnTo>
                  <a:pt x="804336" y="182153"/>
                </a:lnTo>
                <a:lnTo>
                  <a:pt x="774827" y="302310"/>
                </a:lnTo>
                <a:lnTo>
                  <a:pt x="774174" y="317427"/>
                </a:lnTo>
                <a:lnTo>
                  <a:pt x="779224" y="331136"/>
                </a:lnTo>
                <a:lnTo>
                  <a:pt x="789060" y="341955"/>
                </a:lnTo>
                <a:lnTo>
                  <a:pt x="802767" y="348399"/>
                </a:lnTo>
                <a:lnTo>
                  <a:pt x="817881" y="349034"/>
                </a:lnTo>
                <a:lnTo>
                  <a:pt x="831580" y="343996"/>
                </a:lnTo>
                <a:lnTo>
                  <a:pt x="842396" y="334184"/>
                </a:lnTo>
                <a:lnTo>
                  <a:pt x="848868" y="320497"/>
                </a:lnTo>
                <a:lnTo>
                  <a:pt x="920637" y="27901"/>
                </a:lnTo>
                <a:close/>
              </a:path>
              <a:path w="927735" h="956945">
                <a:moveTo>
                  <a:pt x="865572" y="45300"/>
                </a:moveTo>
                <a:lnTo>
                  <a:pt x="837946" y="45300"/>
                </a:lnTo>
                <a:lnTo>
                  <a:pt x="885190" y="91071"/>
                </a:lnTo>
                <a:lnTo>
                  <a:pt x="822372" y="108714"/>
                </a:lnTo>
                <a:lnTo>
                  <a:pt x="804336" y="182153"/>
                </a:lnTo>
                <a:lnTo>
                  <a:pt x="902335" y="80886"/>
                </a:lnTo>
                <a:lnTo>
                  <a:pt x="865572" y="4530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55"/>
                </a:lnTo>
                <a:lnTo>
                  <a:pt x="596350" y="96147"/>
                </a:lnTo>
                <a:lnTo>
                  <a:pt x="586882" y="107283"/>
                </a:lnTo>
                <a:lnTo>
                  <a:pt x="582296" y="121152"/>
                </a:lnTo>
                <a:lnTo>
                  <a:pt x="583438" y="136245"/>
                </a:lnTo>
                <a:lnTo>
                  <a:pt x="590351" y="149712"/>
                </a:lnTo>
                <a:lnTo>
                  <a:pt x="601503" y="159164"/>
                </a:lnTo>
                <a:lnTo>
                  <a:pt x="615370" y="163750"/>
                </a:lnTo>
                <a:lnTo>
                  <a:pt x="630428" y="162623"/>
                </a:lnTo>
                <a:lnTo>
                  <a:pt x="749618" y="129147"/>
                </a:lnTo>
                <a:lnTo>
                  <a:pt x="847598" y="27901"/>
                </a:lnTo>
                <a:lnTo>
                  <a:pt x="920637" y="27901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901"/>
                </a:moveTo>
                <a:lnTo>
                  <a:pt x="749618" y="129147"/>
                </a:lnTo>
                <a:lnTo>
                  <a:pt x="822372" y="108714"/>
                </a:lnTo>
                <a:lnTo>
                  <a:pt x="837946" y="45300"/>
                </a:lnTo>
                <a:lnTo>
                  <a:pt x="865572" y="45300"/>
                </a:lnTo>
                <a:lnTo>
                  <a:pt x="847598" y="27901"/>
                </a:lnTo>
                <a:close/>
              </a:path>
              <a:path w="927735" h="956945">
                <a:moveTo>
                  <a:pt x="837946" y="45300"/>
                </a:moveTo>
                <a:lnTo>
                  <a:pt x="822372" y="108714"/>
                </a:lnTo>
                <a:lnTo>
                  <a:pt x="885190" y="91071"/>
                </a:lnTo>
                <a:lnTo>
                  <a:pt x="837946" y="45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4416" y="346196"/>
            <a:ext cx="249412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27" dirty="0">
                <a:solidFill>
                  <a:srgbClr val="4F81BC"/>
                </a:solidFill>
              </a:rPr>
              <a:t>Subplot</a:t>
            </a:r>
            <a:r>
              <a:rPr spc="-229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10712" y="3816476"/>
            <a:ext cx="2496312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42525" y="4050221"/>
            <a:ext cx="2178368" cy="920115"/>
          </a:xfrm>
          <a:custGeom>
            <a:avLst/>
            <a:gdLst/>
            <a:ahLst/>
            <a:cxnLst/>
            <a:rect l="l" t="t" r="r" b="b"/>
            <a:pathLst>
              <a:path w="2904490" h="1226820">
                <a:moveTo>
                  <a:pt x="2689074" y="94107"/>
                </a:moveTo>
                <a:lnTo>
                  <a:pt x="0" y="1155458"/>
                </a:lnTo>
                <a:lnTo>
                  <a:pt x="28067" y="1226337"/>
                </a:lnTo>
                <a:lnTo>
                  <a:pt x="2716792" y="165063"/>
                </a:lnTo>
                <a:lnTo>
                  <a:pt x="2763640" y="105545"/>
                </a:lnTo>
                <a:lnTo>
                  <a:pt x="2689074" y="94107"/>
                </a:lnTo>
                <a:close/>
              </a:path>
              <a:path w="2904490" h="1226820">
                <a:moveTo>
                  <a:pt x="2854570" y="42417"/>
                </a:moveTo>
                <a:lnTo>
                  <a:pt x="2820035" y="42417"/>
                </a:lnTo>
                <a:lnTo>
                  <a:pt x="2847975" y="113283"/>
                </a:lnTo>
                <a:lnTo>
                  <a:pt x="2716792" y="165063"/>
                </a:lnTo>
                <a:lnTo>
                  <a:pt x="2640330" y="262204"/>
                </a:lnTo>
                <a:lnTo>
                  <a:pt x="2633535" y="275709"/>
                </a:lnTo>
                <a:lnTo>
                  <a:pt x="2632456" y="290275"/>
                </a:lnTo>
                <a:lnTo>
                  <a:pt x="2636901" y="304182"/>
                </a:lnTo>
                <a:lnTo>
                  <a:pt x="2646680" y="315709"/>
                </a:lnTo>
                <a:lnTo>
                  <a:pt x="2660233" y="322530"/>
                </a:lnTo>
                <a:lnTo>
                  <a:pt x="2674810" y="323603"/>
                </a:lnTo>
                <a:lnTo>
                  <a:pt x="2688720" y="319136"/>
                </a:lnTo>
                <a:lnTo>
                  <a:pt x="2700274" y="309333"/>
                </a:lnTo>
                <a:lnTo>
                  <a:pt x="2904236" y="50037"/>
                </a:lnTo>
                <a:lnTo>
                  <a:pt x="2854570" y="42417"/>
                </a:lnTo>
                <a:close/>
              </a:path>
              <a:path w="2904490" h="1226820">
                <a:moveTo>
                  <a:pt x="2763640" y="105545"/>
                </a:moveTo>
                <a:lnTo>
                  <a:pt x="2716792" y="165063"/>
                </a:lnTo>
                <a:lnTo>
                  <a:pt x="2842505" y="115442"/>
                </a:lnTo>
                <a:lnTo>
                  <a:pt x="2828163" y="115442"/>
                </a:lnTo>
                <a:lnTo>
                  <a:pt x="2763640" y="105545"/>
                </a:lnTo>
                <a:close/>
              </a:path>
              <a:path w="2904490" h="1226820">
                <a:moveTo>
                  <a:pt x="2804033" y="54228"/>
                </a:moveTo>
                <a:lnTo>
                  <a:pt x="2763640" y="105545"/>
                </a:lnTo>
                <a:lnTo>
                  <a:pt x="2828163" y="115442"/>
                </a:lnTo>
                <a:lnTo>
                  <a:pt x="2804033" y="54228"/>
                </a:lnTo>
                <a:close/>
              </a:path>
              <a:path w="2904490" h="1226820">
                <a:moveTo>
                  <a:pt x="2824691" y="54228"/>
                </a:moveTo>
                <a:lnTo>
                  <a:pt x="2804033" y="54228"/>
                </a:lnTo>
                <a:lnTo>
                  <a:pt x="2828163" y="115442"/>
                </a:lnTo>
                <a:lnTo>
                  <a:pt x="2842505" y="115442"/>
                </a:lnTo>
                <a:lnTo>
                  <a:pt x="2847975" y="113283"/>
                </a:lnTo>
                <a:lnTo>
                  <a:pt x="2824691" y="54228"/>
                </a:lnTo>
                <a:close/>
              </a:path>
              <a:path w="2904490" h="1226820">
                <a:moveTo>
                  <a:pt x="2820035" y="42417"/>
                </a:moveTo>
                <a:lnTo>
                  <a:pt x="2689074" y="94107"/>
                </a:lnTo>
                <a:lnTo>
                  <a:pt x="2763640" y="105545"/>
                </a:lnTo>
                <a:lnTo>
                  <a:pt x="2804033" y="54228"/>
                </a:lnTo>
                <a:lnTo>
                  <a:pt x="2824691" y="54228"/>
                </a:lnTo>
                <a:lnTo>
                  <a:pt x="2820035" y="42417"/>
                </a:lnTo>
                <a:close/>
              </a:path>
              <a:path w="2904490" h="1226820">
                <a:moveTo>
                  <a:pt x="2578100" y="0"/>
                </a:moveTo>
                <a:lnTo>
                  <a:pt x="2563026" y="730"/>
                </a:lnTo>
                <a:lnTo>
                  <a:pt x="2549810" y="6984"/>
                </a:lnTo>
                <a:lnTo>
                  <a:pt x="2539880" y="17716"/>
                </a:lnTo>
                <a:lnTo>
                  <a:pt x="2534666" y="31876"/>
                </a:lnTo>
                <a:lnTo>
                  <a:pt x="2535396" y="47003"/>
                </a:lnTo>
                <a:lnTo>
                  <a:pt x="2541651" y="60213"/>
                </a:lnTo>
                <a:lnTo>
                  <a:pt x="2552382" y="70113"/>
                </a:lnTo>
                <a:lnTo>
                  <a:pt x="2566543" y="75310"/>
                </a:lnTo>
                <a:lnTo>
                  <a:pt x="2689074" y="94107"/>
                </a:lnTo>
                <a:lnTo>
                  <a:pt x="2820035" y="42417"/>
                </a:lnTo>
                <a:lnTo>
                  <a:pt x="2854570" y="42417"/>
                </a:lnTo>
                <a:lnTo>
                  <a:pt x="2578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2200371" y="1808987"/>
            <a:ext cx="140255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8" dirty="0"/>
              <a:t> </a:t>
            </a:r>
            <a:r>
              <a:rPr sz="2100" spc="-83" dirty="0"/>
              <a:t>here</a:t>
            </a:r>
            <a:endParaRPr sz="2100"/>
          </a:p>
        </p:txBody>
      </p:sp>
      <p:sp>
        <p:nvSpPr>
          <p:cNvPr id="9" name="object 9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616452" y="1603630"/>
            <a:ext cx="1383029" cy="43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057193" y="1933727"/>
            <a:ext cx="563394" cy="107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1675513" y="2925775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2"/>
                </a:moveTo>
                <a:lnTo>
                  <a:pt x="3270123" y="1760092"/>
                </a:lnTo>
                <a:lnTo>
                  <a:pt x="3270123" y="0"/>
                </a:lnTo>
                <a:lnTo>
                  <a:pt x="0" y="0"/>
                </a:lnTo>
                <a:lnTo>
                  <a:pt x="0" y="1760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665988" y="2916251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5" y="9347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2"/>
                </a:lnTo>
                <a:lnTo>
                  <a:pt x="3286163" y="1785492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2"/>
                </a:lnTo>
                <a:lnTo>
                  <a:pt x="12700" y="1772792"/>
                </a:lnTo>
                <a:lnTo>
                  <a:pt x="12700" y="1760092"/>
                </a:lnTo>
                <a:lnTo>
                  <a:pt x="25400" y="1760092"/>
                </a:lnTo>
                <a:lnTo>
                  <a:pt x="25400" y="25399"/>
                </a:lnTo>
                <a:lnTo>
                  <a:pt x="3295523" y="25399"/>
                </a:lnTo>
                <a:lnTo>
                  <a:pt x="3295523" y="9347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2"/>
                </a:moveTo>
                <a:lnTo>
                  <a:pt x="12700" y="1760092"/>
                </a:lnTo>
                <a:lnTo>
                  <a:pt x="12700" y="1772792"/>
                </a:lnTo>
                <a:lnTo>
                  <a:pt x="25400" y="1772792"/>
                </a:lnTo>
                <a:lnTo>
                  <a:pt x="25400" y="1760092"/>
                </a:lnTo>
                <a:close/>
              </a:path>
              <a:path w="3295650" h="1785620">
                <a:moveTo>
                  <a:pt x="3295523" y="25399"/>
                </a:moveTo>
                <a:lnTo>
                  <a:pt x="3270123" y="25399"/>
                </a:lnTo>
                <a:lnTo>
                  <a:pt x="3270123" y="1760092"/>
                </a:lnTo>
                <a:lnTo>
                  <a:pt x="25400" y="1760092"/>
                </a:lnTo>
                <a:lnTo>
                  <a:pt x="25400" y="1772792"/>
                </a:lnTo>
                <a:lnTo>
                  <a:pt x="3295523" y="1772792"/>
                </a:lnTo>
                <a:lnTo>
                  <a:pt x="3295523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 txBox="1"/>
          <p:nvPr/>
        </p:nvSpPr>
        <p:spPr>
          <a:xfrm>
            <a:off x="2200371" y="3400043"/>
            <a:ext cx="127396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0" dirty="0"/>
              <a:t> </a:t>
            </a:r>
            <a:r>
              <a:rPr sz="2100" spc="-60" dirty="0"/>
              <a:t>her</a:t>
            </a:r>
            <a:endParaRPr sz="2100"/>
          </a:p>
        </p:txBody>
      </p:sp>
      <p:sp>
        <p:nvSpPr>
          <p:cNvPr id="16" name="object 16"/>
          <p:cNvSpPr txBox="1"/>
          <p:nvPr/>
        </p:nvSpPr>
        <p:spPr>
          <a:xfrm>
            <a:off x="3460493" y="3476149"/>
            <a:ext cx="1328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1"/>
              </a:lnSpc>
            </a:pPr>
            <a:r>
              <a:rPr sz="2100" spc="-127" dirty="0"/>
              <a:t>e</a:t>
            </a:r>
            <a:endParaRPr sz="2100"/>
          </a:p>
        </p:txBody>
      </p:sp>
      <p:sp>
        <p:nvSpPr>
          <p:cNvPr id="17" name="object 17"/>
          <p:cNvSpPr/>
          <p:nvPr/>
        </p:nvSpPr>
        <p:spPr>
          <a:xfrm>
            <a:off x="3555873" y="2041398"/>
            <a:ext cx="1459611" cy="158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555873" y="2041398"/>
            <a:ext cx="562708" cy="60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555873" y="2176272"/>
            <a:ext cx="581758" cy="4884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3555873" y="2041399"/>
            <a:ext cx="38348" cy="4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3616452" y="2041398"/>
            <a:ext cx="1383029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4620586" y="2041398"/>
            <a:ext cx="347177" cy="6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4094855" y="2041398"/>
            <a:ext cx="26841" cy="3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555873" y="2935300"/>
            <a:ext cx="562708" cy="696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3555873" y="2916250"/>
            <a:ext cx="581758" cy="7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842956" y="2058639"/>
            <a:ext cx="1141095" cy="1272064"/>
          </a:xfrm>
          <a:custGeom>
            <a:avLst/>
            <a:gdLst/>
            <a:ahLst/>
            <a:cxnLst/>
            <a:rect l="l" t="t" r="r" b="b"/>
            <a:pathLst>
              <a:path w="1521460" h="1696085">
                <a:moveTo>
                  <a:pt x="95775" y="1342499"/>
                </a:moveTo>
                <a:lnTo>
                  <a:pt x="82311" y="1348089"/>
                </a:lnTo>
                <a:lnTo>
                  <a:pt x="71919" y="1358322"/>
                </a:lnTo>
                <a:lnTo>
                  <a:pt x="66040" y="1372235"/>
                </a:lnTo>
                <a:lnTo>
                  <a:pt x="0" y="1695577"/>
                </a:lnTo>
                <a:lnTo>
                  <a:pt x="95633" y="1664589"/>
                </a:lnTo>
                <a:lnTo>
                  <a:pt x="78867" y="1664589"/>
                </a:lnTo>
                <a:lnTo>
                  <a:pt x="21971" y="1613789"/>
                </a:lnTo>
                <a:lnTo>
                  <a:pt x="115894" y="1508691"/>
                </a:lnTo>
                <a:lnTo>
                  <a:pt x="140589" y="1387475"/>
                </a:lnTo>
                <a:lnTo>
                  <a:pt x="140619" y="1372235"/>
                </a:lnTo>
                <a:lnTo>
                  <a:pt x="135112" y="1358900"/>
                </a:lnTo>
                <a:lnTo>
                  <a:pt x="124854" y="1348470"/>
                </a:lnTo>
                <a:lnTo>
                  <a:pt x="110871" y="1342517"/>
                </a:lnTo>
                <a:lnTo>
                  <a:pt x="95775" y="1342499"/>
                </a:lnTo>
                <a:close/>
              </a:path>
              <a:path w="1521460" h="1696085">
                <a:moveTo>
                  <a:pt x="115894" y="1508691"/>
                </a:moveTo>
                <a:lnTo>
                  <a:pt x="21971" y="1613789"/>
                </a:lnTo>
                <a:lnTo>
                  <a:pt x="78867" y="1664589"/>
                </a:lnTo>
                <a:lnTo>
                  <a:pt x="94755" y="1646808"/>
                </a:lnTo>
                <a:lnTo>
                  <a:pt x="87757" y="1646808"/>
                </a:lnTo>
                <a:lnTo>
                  <a:pt x="38735" y="1602994"/>
                </a:lnTo>
                <a:lnTo>
                  <a:pt x="100783" y="1582864"/>
                </a:lnTo>
                <a:lnTo>
                  <a:pt x="115894" y="1508691"/>
                </a:lnTo>
                <a:close/>
              </a:path>
              <a:path w="1521460" h="1696085">
                <a:moveTo>
                  <a:pt x="305450" y="1519626"/>
                </a:moveTo>
                <a:lnTo>
                  <a:pt x="290449" y="1521333"/>
                </a:lnTo>
                <a:lnTo>
                  <a:pt x="172763" y="1559512"/>
                </a:lnTo>
                <a:lnTo>
                  <a:pt x="78867" y="1664589"/>
                </a:lnTo>
                <a:lnTo>
                  <a:pt x="95633" y="1664589"/>
                </a:lnTo>
                <a:lnTo>
                  <a:pt x="313944" y="1593850"/>
                </a:lnTo>
                <a:lnTo>
                  <a:pt x="327096" y="1586438"/>
                </a:lnTo>
                <a:lnTo>
                  <a:pt x="336105" y="1574942"/>
                </a:lnTo>
                <a:lnTo>
                  <a:pt x="340161" y="1560899"/>
                </a:lnTo>
                <a:lnTo>
                  <a:pt x="338455" y="1545844"/>
                </a:lnTo>
                <a:lnTo>
                  <a:pt x="331025" y="1532691"/>
                </a:lnTo>
                <a:lnTo>
                  <a:pt x="319500" y="1523682"/>
                </a:lnTo>
                <a:lnTo>
                  <a:pt x="305450" y="1519626"/>
                </a:lnTo>
                <a:close/>
              </a:path>
              <a:path w="1521460" h="1696085">
                <a:moveTo>
                  <a:pt x="100783" y="1582864"/>
                </a:moveTo>
                <a:lnTo>
                  <a:pt x="38735" y="1602994"/>
                </a:lnTo>
                <a:lnTo>
                  <a:pt x="87757" y="1646808"/>
                </a:lnTo>
                <a:lnTo>
                  <a:pt x="100783" y="1582864"/>
                </a:lnTo>
                <a:close/>
              </a:path>
              <a:path w="1521460" h="1696085">
                <a:moveTo>
                  <a:pt x="172763" y="1559512"/>
                </a:moveTo>
                <a:lnTo>
                  <a:pt x="100783" y="1582864"/>
                </a:lnTo>
                <a:lnTo>
                  <a:pt x="87757" y="1646808"/>
                </a:lnTo>
                <a:lnTo>
                  <a:pt x="94755" y="1646808"/>
                </a:lnTo>
                <a:lnTo>
                  <a:pt x="172763" y="1559512"/>
                </a:lnTo>
                <a:close/>
              </a:path>
              <a:path w="1521460" h="1696085">
                <a:moveTo>
                  <a:pt x="1464183" y="0"/>
                </a:moveTo>
                <a:lnTo>
                  <a:pt x="115894" y="1508691"/>
                </a:lnTo>
                <a:lnTo>
                  <a:pt x="100783" y="1582864"/>
                </a:lnTo>
                <a:lnTo>
                  <a:pt x="172763" y="1559512"/>
                </a:lnTo>
                <a:lnTo>
                  <a:pt x="1520952" y="50800"/>
                </a:lnTo>
                <a:lnTo>
                  <a:pt x="146418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6651" y="1214287"/>
            <a:ext cx="8608695" cy="23953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79"/>
              </a:spcBef>
              <a:buChar char="•"/>
              <a:tabLst>
                <a:tab pos="181451" algn="l"/>
              </a:tabLst>
            </a:pPr>
            <a:r>
              <a:rPr sz="2200" spc="-113" dirty="0"/>
              <a:t>Data</a:t>
            </a:r>
            <a:r>
              <a:rPr sz="2200" spc="-105" dirty="0"/>
              <a:t> </a:t>
            </a:r>
            <a:r>
              <a:rPr sz="2200" spc="-79" dirty="0"/>
              <a:t>Visualization</a:t>
            </a:r>
            <a:endParaRPr sz="2200" dirty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0" dirty="0"/>
              <a:t>Broad </a:t>
            </a:r>
            <a:r>
              <a:rPr sz="2200" spc="-15" dirty="0"/>
              <a:t>term </a:t>
            </a:r>
            <a:r>
              <a:rPr sz="2200" spc="-8" dirty="0"/>
              <a:t>for </a:t>
            </a:r>
            <a:r>
              <a:rPr sz="2200" spc="-71" dirty="0"/>
              <a:t>visual </a:t>
            </a:r>
            <a:r>
              <a:rPr sz="2200" spc="-56" dirty="0"/>
              <a:t>representations </a:t>
            </a:r>
            <a:r>
              <a:rPr sz="2200" spc="-4" dirty="0"/>
              <a:t>of</a:t>
            </a:r>
            <a:r>
              <a:rPr sz="2200" spc="-285" dirty="0"/>
              <a:t> </a:t>
            </a:r>
            <a:r>
              <a:rPr sz="2200" spc="-98" dirty="0"/>
              <a:t>any </a:t>
            </a:r>
            <a:r>
              <a:rPr sz="2200" spc="-68" dirty="0" smtClean="0"/>
              <a:t>data</a:t>
            </a:r>
            <a:endParaRPr lang="en-US" sz="2200" spc="-68" dirty="0" smtClean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71" dirty="0"/>
              <a:t>Scientific</a:t>
            </a:r>
            <a:r>
              <a:rPr sz="2200" spc="-120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Contact me or Teodora at RCC for this type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5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8" dirty="0"/>
              <a:t>always </a:t>
            </a:r>
            <a:r>
              <a:rPr sz="2200" spc="-41" dirty="0"/>
              <a:t>about </a:t>
            </a:r>
            <a:r>
              <a:rPr sz="2200" spc="-86" dirty="0"/>
              <a:t>physical</a:t>
            </a:r>
            <a:r>
              <a:rPr sz="2200" spc="-139" dirty="0"/>
              <a:t> </a:t>
            </a:r>
            <a:r>
              <a:rPr sz="2200" spc="-60" dirty="0"/>
              <a:t>objects</a:t>
            </a:r>
            <a:endParaRPr sz="2200" dirty="0"/>
          </a:p>
          <a:p>
            <a:pPr marL="523875" lvl="1" indent="-171450">
              <a:lnSpc>
                <a:spcPts val="1958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6" dirty="0"/>
              <a:t>using </a:t>
            </a:r>
            <a:r>
              <a:rPr sz="2200" spc="-68" dirty="0"/>
              <a:t>data </a:t>
            </a:r>
            <a:r>
              <a:rPr sz="2200" spc="8" dirty="0"/>
              <a:t>with </a:t>
            </a:r>
            <a:r>
              <a:rPr sz="2200" spc="-90" dirty="0"/>
              <a:t>an </a:t>
            </a:r>
            <a:r>
              <a:rPr sz="2200" spc="-34" dirty="0"/>
              <a:t>inherent </a:t>
            </a:r>
            <a:r>
              <a:rPr sz="2200" spc="-56" dirty="0"/>
              <a:t>spatial</a:t>
            </a:r>
            <a:r>
              <a:rPr sz="2200" spc="-278" dirty="0"/>
              <a:t> </a:t>
            </a:r>
            <a:r>
              <a:rPr sz="2200" spc="-60" dirty="0"/>
              <a:t>component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116" dirty="0"/>
              <a:t>E.g., </a:t>
            </a:r>
            <a:r>
              <a:rPr sz="2200" spc="-30" dirty="0"/>
              <a:t>wind tunnel </a:t>
            </a:r>
            <a:r>
              <a:rPr sz="2200" spc="-49" dirty="0"/>
              <a:t>vector </a:t>
            </a:r>
            <a:r>
              <a:rPr sz="2200" spc="-68" dirty="0"/>
              <a:t>data </a:t>
            </a:r>
            <a:r>
              <a:rPr sz="2200" spc="-15" dirty="0"/>
              <a:t>or </a:t>
            </a:r>
            <a:r>
              <a:rPr sz="2200" spc="-53" dirty="0"/>
              <a:t>three-dimensional </a:t>
            </a:r>
            <a:r>
              <a:rPr sz="2200" spc="-94" dirty="0"/>
              <a:t>(3D) </a:t>
            </a:r>
            <a:r>
              <a:rPr sz="2200" spc="-68" dirty="0"/>
              <a:t>medical</a:t>
            </a:r>
            <a:r>
              <a:rPr sz="2200" spc="-300" dirty="0"/>
              <a:t> </a:t>
            </a:r>
            <a:r>
              <a:rPr sz="2200" spc="-105" dirty="0"/>
              <a:t>images</a:t>
            </a:r>
            <a:endParaRPr sz="2200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7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144" y="346196"/>
            <a:ext cx="4541044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304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8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4" dirty="0"/>
              <a:t>r</a:t>
            </a:r>
            <a:r>
              <a:rPr sz="2700" spc="-9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764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</a:t>
            </a:r>
            <a:r>
              <a:rPr b="1" spc="-101" dirty="0">
                <a:solidFill>
                  <a:srgbClr val="C0504D"/>
                </a:solidFill>
              </a:rPr>
              <a:t>2</a:t>
            </a:r>
            <a:r>
              <a:rPr spc="-101" dirty="0"/>
              <a:t>, </a:t>
            </a:r>
            <a:r>
              <a:rPr spc="-127" dirty="0"/>
              <a:t>3,</a:t>
            </a:r>
            <a:r>
              <a:rPr spc="-296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10076" y="2058372"/>
            <a:ext cx="174308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2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0552" y="2374773"/>
            <a:ext cx="6881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60" dirty="0">
                <a:solidFill>
                  <a:srgbClr val="C0504D"/>
                </a:solidFill>
              </a:rPr>
              <a:t>r</a:t>
            </a:r>
            <a:r>
              <a:rPr sz="2700" spc="-34" dirty="0">
                <a:solidFill>
                  <a:srgbClr val="C0504D"/>
                </a:solidFill>
              </a:rPr>
              <a:t>o</a:t>
            </a:r>
            <a:r>
              <a:rPr sz="2700" spc="-56" dirty="0">
                <a:solidFill>
                  <a:srgbClr val="C0504D"/>
                </a:solidFill>
              </a:rPr>
              <a:t>w</a:t>
            </a:r>
            <a:r>
              <a:rPr sz="2700" spc="-296" dirty="0">
                <a:solidFill>
                  <a:srgbClr val="C0504D"/>
                </a:solidFill>
              </a:rPr>
              <a:t>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6607682" y="918972"/>
            <a:ext cx="697230" cy="13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6724831" y="2095090"/>
            <a:ext cx="145484" cy="16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846761" y="936116"/>
            <a:ext cx="426720" cy="1023938"/>
          </a:xfrm>
          <a:custGeom>
            <a:avLst/>
            <a:gdLst/>
            <a:ahLst/>
            <a:cxnLst/>
            <a:rect l="l" t="t" r="r" b="b"/>
            <a:pathLst>
              <a:path w="568959" h="1365250">
                <a:moveTo>
                  <a:pt x="29972" y="996315"/>
                </a:moveTo>
                <a:lnTo>
                  <a:pt x="16037" y="1002121"/>
                </a:lnTo>
                <a:lnTo>
                  <a:pt x="5746" y="1012475"/>
                </a:lnTo>
                <a:lnTo>
                  <a:pt x="75" y="1025925"/>
                </a:lnTo>
                <a:lnTo>
                  <a:pt x="0" y="1041019"/>
                </a:lnTo>
                <a:lnTo>
                  <a:pt x="63754" y="1364869"/>
                </a:lnTo>
                <a:lnTo>
                  <a:pt x="132581" y="1305814"/>
                </a:lnTo>
                <a:lnTo>
                  <a:pt x="124587" y="1305814"/>
                </a:lnTo>
                <a:lnTo>
                  <a:pt x="52578" y="1280922"/>
                </a:lnTo>
                <a:lnTo>
                  <a:pt x="98696" y="1147832"/>
                </a:lnTo>
                <a:lnTo>
                  <a:pt x="74803" y="1026287"/>
                </a:lnTo>
                <a:lnTo>
                  <a:pt x="68994" y="1012352"/>
                </a:lnTo>
                <a:lnTo>
                  <a:pt x="58626" y="1002061"/>
                </a:lnTo>
                <a:lnTo>
                  <a:pt x="45138" y="996390"/>
                </a:lnTo>
                <a:lnTo>
                  <a:pt x="29972" y="996315"/>
                </a:lnTo>
                <a:close/>
              </a:path>
              <a:path w="568959" h="1365250">
                <a:moveTo>
                  <a:pt x="98696" y="1147832"/>
                </a:moveTo>
                <a:lnTo>
                  <a:pt x="52578" y="1280922"/>
                </a:lnTo>
                <a:lnTo>
                  <a:pt x="124587" y="1305814"/>
                </a:lnTo>
                <a:lnTo>
                  <a:pt x="131452" y="1286002"/>
                </a:lnTo>
                <a:lnTo>
                  <a:pt x="125857" y="1286002"/>
                </a:lnTo>
                <a:lnTo>
                  <a:pt x="63754" y="1264412"/>
                </a:lnTo>
                <a:lnTo>
                  <a:pt x="113259" y="1221920"/>
                </a:lnTo>
                <a:lnTo>
                  <a:pt x="98696" y="1147832"/>
                </a:lnTo>
                <a:close/>
              </a:path>
              <a:path w="568959" h="1365250">
                <a:moveTo>
                  <a:pt x="292258" y="1083024"/>
                </a:moveTo>
                <a:lnTo>
                  <a:pt x="277756" y="1084691"/>
                </a:lnTo>
                <a:lnTo>
                  <a:pt x="264541" y="1092073"/>
                </a:lnTo>
                <a:lnTo>
                  <a:pt x="170759" y="1172567"/>
                </a:lnTo>
                <a:lnTo>
                  <a:pt x="124587" y="1305814"/>
                </a:lnTo>
                <a:lnTo>
                  <a:pt x="132581" y="1305814"/>
                </a:lnTo>
                <a:lnTo>
                  <a:pt x="314198" y="1149985"/>
                </a:lnTo>
                <a:lnTo>
                  <a:pt x="323512" y="1138037"/>
                </a:lnTo>
                <a:lnTo>
                  <a:pt x="327374" y="1123934"/>
                </a:lnTo>
                <a:lnTo>
                  <a:pt x="325663" y="1109426"/>
                </a:lnTo>
                <a:lnTo>
                  <a:pt x="318262" y="1096264"/>
                </a:lnTo>
                <a:lnTo>
                  <a:pt x="306331" y="1086929"/>
                </a:lnTo>
                <a:lnTo>
                  <a:pt x="292258" y="1083024"/>
                </a:lnTo>
                <a:close/>
              </a:path>
              <a:path w="568959" h="1365250">
                <a:moveTo>
                  <a:pt x="113259" y="1221920"/>
                </a:moveTo>
                <a:lnTo>
                  <a:pt x="63754" y="1264412"/>
                </a:lnTo>
                <a:lnTo>
                  <a:pt x="125857" y="1286002"/>
                </a:lnTo>
                <a:lnTo>
                  <a:pt x="113259" y="1221920"/>
                </a:lnTo>
                <a:close/>
              </a:path>
              <a:path w="568959" h="1365250">
                <a:moveTo>
                  <a:pt x="170759" y="1172567"/>
                </a:moveTo>
                <a:lnTo>
                  <a:pt x="113259" y="1221920"/>
                </a:lnTo>
                <a:lnTo>
                  <a:pt x="125857" y="1286002"/>
                </a:lnTo>
                <a:lnTo>
                  <a:pt x="131452" y="1286002"/>
                </a:lnTo>
                <a:lnTo>
                  <a:pt x="170759" y="1172567"/>
                </a:lnTo>
                <a:close/>
              </a:path>
              <a:path w="568959" h="1365250">
                <a:moveTo>
                  <a:pt x="496443" y="0"/>
                </a:moveTo>
                <a:lnTo>
                  <a:pt x="98696" y="1147832"/>
                </a:lnTo>
                <a:lnTo>
                  <a:pt x="113259" y="1221920"/>
                </a:lnTo>
                <a:lnTo>
                  <a:pt x="170759" y="1172567"/>
                </a:lnTo>
                <a:lnTo>
                  <a:pt x="568452" y="24891"/>
                </a:lnTo>
                <a:lnTo>
                  <a:pt x="49644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b="1" spc="-127" dirty="0">
                <a:solidFill>
                  <a:srgbClr val="C0504D"/>
                </a:solidFill>
              </a:rPr>
              <a:t>3</a:t>
            </a:r>
            <a:r>
              <a:rPr spc="-127" dirty="0"/>
              <a:t>,</a:t>
            </a:r>
            <a:r>
              <a:rPr spc="-293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52043" y="4209212"/>
            <a:ext cx="17383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2033397" y="4226814"/>
            <a:ext cx="228371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505837" y="4226814"/>
            <a:ext cx="1811274" cy="36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166444" y="4245911"/>
            <a:ext cx="144704" cy="22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r>
              <a:rPr sz="2700" b="1" spc="-188" dirty="0">
                <a:solidFill>
                  <a:srgbClr val="C0504D"/>
                </a:solidFill>
              </a:rPr>
              <a:t> </a:t>
            </a:r>
            <a:r>
              <a:rPr sz="2700" spc="-124" dirty="0">
                <a:solidFill>
                  <a:srgbClr val="C0504D"/>
                </a:solidFill>
              </a:rPr>
              <a:t>columns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065495" y="4429453"/>
            <a:ext cx="1965008" cy="593884"/>
          </a:xfrm>
          <a:custGeom>
            <a:avLst/>
            <a:gdLst/>
            <a:ahLst/>
            <a:cxnLst/>
            <a:rect l="l" t="t" r="r" b="b"/>
            <a:pathLst>
              <a:path w="2620010" h="791845">
                <a:moveTo>
                  <a:pt x="2400333" y="108594"/>
                </a:moveTo>
                <a:lnTo>
                  <a:pt x="0" y="717570"/>
                </a:lnTo>
                <a:lnTo>
                  <a:pt x="18732" y="791433"/>
                </a:lnTo>
                <a:lnTo>
                  <a:pt x="2419025" y="182483"/>
                </a:lnTo>
                <a:lnTo>
                  <a:pt x="2472984" y="129454"/>
                </a:lnTo>
                <a:lnTo>
                  <a:pt x="2400333" y="108594"/>
                </a:lnTo>
                <a:close/>
              </a:path>
              <a:path w="2620010" h="791845">
                <a:moveTo>
                  <a:pt x="2555762" y="73934"/>
                </a:moveTo>
                <a:lnTo>
                  <a:pt x="2536952" y="73934"/>
                </a:lnTo>
                <a:lnTo>
                  <a:pt x="2555747" y="147797"/>
                </a:lnTo>
                <a:lnTo>
                  <a:pt x="2419025" y="182483"/>
                </a:lnTo>
                <a:lnTo>
                  <a:pt x="2330831" y="269158"/>
                </a:lnTo>
                <a:lnTo>
                  <a:pt x="2322357" y="281692"/>
                </a:lnTo>
                <a:lnTo>
                  <a:pt x="2319432" y="296006"/>
                </a:lnTo>
                <a:lnTo>
                  <a:pt x="2322079" y="310367"/>
                </a:lnTo>
                <a:lnTo>
                  <a:pt x="2330322" y="323044"/>
                </a:lnTo>
                <a:lnTo>
                  <a:pt x="2342844" y="331526"/>
                </a:lnTo>
                <a:lnTo>
                  <a:pt x="2357151" y="334444"/>
                </a:lnTo>
                <a:lnTo>
                  <a:pt x="2371506" y="331783"/>
                </a:lnTo>
                <a:lnTo>
                  <a:pt x="2384171" y="323527"/>
                </a:lnTo>
                <a:lnTo>
                  <a:pt x="2619629" y="92272"/>
                </a:lnTo>
                <a:lnTo>
                  <a:pt x="2555762" y="73934"/>
                </a:lnTo>
                <a:close/>
              </a:path>
              <a:path w="2620010" h="791845">
                <a:moveTo>
                  <a:pt x="2472984" y="129454"/>
                </a:moveTo>
                <a:lnTo>
                  <a:pt x="2419025" y="182483"/>
                </a:lnTo>
                <a:lnTo>
                  <a:pt x="2555747" y="147797"/>
                </a:lnTo>
                <a:lnTo>
                  <a:pt x="2555670" y="147492"/>
                </a:lnTo>
                <a:lnTo>
                  <a:pt x="2535809" y="147492"/>
                </a:lnTo>
                <a:lnTo>
                  <a:pt x="2472984" y="129454"/>
                </a:lnTo>
                <a:close/>
              </a:path>
              <a:path w="2620010" h="791845">
                <a:moveTo>
                  <a:pt x="2519553" y="83687"/>
                </a:moveTo>
                <a:lnTo>
                  <a:pt x="2472984" y="129454"/>
                </a:lnTo>
                <a:lnTo>
                  <a:pt x="2535809" y="147492"/>
                </a:lnTo>
                <a:lnTo>
                  <a:pt x="2519553" y="83687"/>
                </a:lnTo>
                <a:close/>
              </a:path>
              <a:path w="2620010" h="791845">
                <a:moveTo>
                  <a:pt x="2539434" y="83687"/>
                </a:moveTo>
                <a:lnTo>
                  <a:pt x="2519553" y="83687"/>
                </a:lnTo>
                <a:lnTo>
                  <a:pt x="2535809" y="147492"/>
                </a:lnTo>
                <a:lnTo>
                  <a:pt x="2555670" y="147492"/>
                </a:lnTo>
                <a:lnTo>
                  <a:pt x="2539434" y="83687"/>
                </a:lnTo>
                <a:close/>
              </a:path>
              <a:path w="2620010" h="791845">
                <a:moveTo>
                  <a:pt x="2536952" y="73934"/>
                </a:moveTo>
                <a:lnTo>
                  <a:pt x="2400333" y="108594"/>
                </a:lnTo>
                <a:lnTo>
                  <a:pt x="2472984" y="129454"/>
                </a:lnTo>
                <a:lnTo>
                  <a:pt x="2519553" y="83687"/>
                </a:lnTo>
                <a:lnTo>
                  <a:pt x="2539434" y="83687"/>
                </a:lnTo>
                <a:lnTo>
                  <a:pt x="2536952" y="73934"/>
                </a:lnTo>
                <a:close/>
              </a:path>
              <a:path w="2620010" h="791845">
                <a:moveTo>
                  <a:pt x="2287377" y="0"/>
                </a:moveTo>
                <a:lnTo>
                  <a:pt x="2273458" y="4504"/>
                </a:lnTo>
                <a:lnTo>
                  <a:pt x="2262254" y="13888"/>
                </a:lnTo>
                <a:lnTo>
                  <a:pt x="2255266" y="27312"/>
                </a:lnTo>
                <a:lnTo>
                  <a:pt x="2254103" y="42397"/>
                </a:lnTo>
                <a:lnTo>
                  <a:pt x="2258631" y="56293"/>
                </a:lnTo>
                <a:lnTo>
                  <a:pt x="2268017" y="67485"/>
                </a:lnTo>
                <a:lnTo>
                  <a:pt x="2281428" y="74454"/>
                </a:lnTo>
                <a:lnTo>
                  <a:pt x="2400333" y="108594"/>
                </a:lnTo>
                <a:lnTo>
                  <a:pt x="2536952" y="73934"/>
                </a:lnTo>
                <a:lnTo>
                  <a:pt x="2555762" y="73934"/>
                </a:lnTo>
                <a:lnTo>
                  <a:pt x="2302510" y="1213"/>
                </a:lnTo>
                <a:lnTo>
                  <a:pt x="22873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293" dirty="0"/>
              <a:t> </a:t>
            </a:r>
            <a:r>
              <a:rPr b="1" spc="-131" dirty="0">
                <a:solidFill>
                  <a:srgbClr val="C0504D"/>
                </a:solidFill>
              </a:rPr>
              <a:t>1</a:t>
            </a:r>
            <a:r>
              <a:rPr spc="-131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907666" y="1723644"/>
            <a:ext cx="2282571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940043" y="1740313"/>
            <a:ext cx="1963579" cy="493871"/>
          </a:xfrm>
          <a:custGeom>
            <a:avLst/>
            <a:gdLst/>
            <a:ahLst/>
            <a:cxnLst/>
            <a:rect l="l" t="t" r="r" b="b"/>
            <a:pathLst>
              <a:path w="2618104" h="658494">
                <a:moveTo>
                  <a:pt x="2397672" y="543312"/>
                </a:moveTo>
                <a:lnTo>
                  <a:pt x="2280932" y="583946"/>
                </a:lnTo>
                <a:lnTo>
                  <a:pt x="2267867" y="591687"/>
                </a:lnTo>
                <a:lnTo>
                  <a:pt x="2259088" y="603392"/>
                </a:lnTo>
                <a:lnTo>
                  <a:pt x="2255358" y="617503"/>
                </a:lnTo>
                <a:lnTo>
                  <a:pt x="2257437" y="632460"/>
                </a:lnTo>
                <a:lnTo>
                  <a:pt x="2265107" y="645507"/>
                </a:lnTo>
                <a:lnTo>
                  <a:pt x="2276789" y="654256"/>
                </a:lnTo>
                <a:lnTo>
                  <a:pt x="2290924" y="657981"/>
                </a:lnTo>
                <a:lnTo>
                  <a:pt x="2305951" y="655955"/>
                </a:lnTo>
                <a:lnTo>
                  <a:pt x="2551632" y="570357"/>
                </a:lnTo>
                <a:lnTo>
                  <a:pt x="2536075" y="570357"/>
                </a:lnTo>
                <a:lnTo>
                  <a:pt x="2397672" y="543312"/>
                </a:lnTo>
                <a:close/>
              </a:path>
              <a:path w="2618104" h="658494">
                <a:moveTo>
                  <a:pt x="2469099" y="518450"/>
                </a:moveTo>
                <a:lnTo>
                  <a:pt x="2397672" y="543312"/>
                </a:lnTo>
                <a:lnTo>
                  <a:pt x="2536075" y="570357"/>
                </a:lnTo>
                <a:lnTo>
                  <a:pt x="2537786" y="561594"/>
                </a:lnTo>
                <a:lnTo>
                  <a:pt x="2518168" y="561594"/>
                </a:lnTo>
                <a:lnTo>
                  <a:pt x="2469099" y="518450"/>
                </a:lnTo>
                <a:close/>
              </a:path>
              <a:path w="2618104" h="658494">
                <a:moveTo>
                  <a:pt x="2342130" y="320198"/>
                </a:moveTo>
                <a:lnTo>
                  <a:pt x="2328004" y="323921"/>
                </a:lnTo>
                <a:lnTo>
                  <a:pt x="2315984" y="333121"/>
                </a:lnTo>
                <a:lnTo>
                  <a:pt x="2308394" y="346211"/>
                </a:lnTo>
                <a:lnTo>
                  <a:pt x="2306507" y="360695"/>
                </a:lnTo>
                <a:lnTo>
                  <a:pt x="2310216" y="374822"/>
                </a:lnTo>
                <a:lnTo>
                  <a:pt x="2319413" y="386842"/>
                </a:lnTo>
                <a:lnTo>
                  <a:pt x="2412304" y="468514"/>
                </a:lnTo>
                <a:lnTo>
                  <a:pt x="2550680" y="495554"/>
                </a:lnTo>
                <a:lnTo>
                  <a:pt x="2536075" y="570357"/>
                </a:lnTo>
                <a:lnTo>
                  <a:pt x="2551632" y="570357"/>
                </a:lnTo>
                <a:lnTo>
                  <a:pt x="2617609" y="547370"/>
                </a:lnTo>
                <a:lnTo>
                  <a:pt x="2369705" y="329565"/>
                </a:lnTo>
                <a:lnTo>
                  <a:pt x="2356614" y="322048"/>
                </a:lnTo>
                <a:lnTo>
                  <a:pt x="2342130" y="320198"/>
                </a:lnTo>
                <a:close/>
              </a:path>
              <a:path w="2618104" h="658494">
                <a:moveTo>
                  <a:pt x="2530868" y="496951"/>
                </a:moveTo>
                <a:lnTo>
                  <a:pt x="2469099" y="518450"/>
                </a:lnTo>
                <a:lnTo>
                  <a:pt x="2518168" y="561594"/>
                </a:lnTo>
                <a:lnTo>
                  <a:pt x="2530868" y="496951"/>
                </a:lnTo>
                <a:close/>
              </a:path>
              <a:path w="2618104" h="658494">
                <a:moveTo>
                  <a:pt x="2550407" y="496951"/>
                </a:moveTo>
                <a:lnTo>
                  <a:pt x="2530868" y="496951"/>
                </a:lnTo>
                <a:lnTo>
                  <a:pt x="2518168" y="561594"/>
                </a:lnTo>
                <a:lnTo>
                  <a:pt x="2537786" y="561594"/>
                </a:lnTo>
                <a:lnTo>
                  <a:pt x="2550407" y="496951"/>
                </a:lnTo>
                <a:close/>
              </a:path>
              <a:path w="2618104" h="658494">
                <a:moveTo>
                  <a:pt x="14617" y="0"/>
                </a:moveTo>
                <a:lnTo>
                  <a:pt x="0" y="74803"/>
                </a:lnTo>
                <a:lnTo>
                  <a:pt x="2397672" y="543312"/>
                </a:lnTo>
                <a:lnTo>
                  <a:pt x="2469099" y="518450"/>
                </a:lnTo>
                <a:lnTo>
                  <a:pt x="2412304" y="468514"/>
                </a:lnTo>
                <a:lnTo>
                  <a:pt x="14617" y="0"/>
                </a:lnTo>
                <a:close/>
              </a:path>
              <a:path w="2618104" h="658494">
                <a:moveTo>
                  <a:pt x="2412304" y="468514"/>
                </a:moveTo>
                <a:lnTo>
                  <a:pt x="2469099" y="518450"/>
                </a:lnTo>
                <a:lnTo>
                  <a:pt x="2530868" y="496951"/>
                </a:lnTo>
                <a:lnTo>
                  <a:pt x="2550407" y="496951"/>
                </a:lnTo>
                <a:lnTo>
                  <a:pt x="2550680" y="495554"/>
                </a:lnTo>
                <a:lnTo>
                  <a:pt x="2412304" y="4685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994213" y="1805521"/>
            <a:ext cx="212408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-150" dirty="0">
                <a:solidFill>
                  <a:srgbClr val="C0504D"/>
                </a:solidFill>
              </a:rPr>
              <a:t>1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3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687" y="346196"/>
            <a:ext cx="273272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9" dirty="0"/>
              <a:t>Charting</a:t>
            </a:r>
            <a:r>
              <a:rPr spc="-206" dirty="0"/>
              <a:t> </a:t>
            </a:r>
            <a:r>
              <a:rPr spc="-127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956" y="1133028"/>
            <a:ext cx="2410301" cy="1791837"/>
          </a:xfrm>
          <a:prstGeom prst="rect">
            <a:avLst/>
          </a:prstGeom>
        </p:spPr>
        <p:txBody>
          <a:bodyPr vert="horz" wrap="square" lIns="0" tIns="82868" rIns="0" bIns="0" rtlCol="0">
            <a:spAutoFit/>
          </a:bodyPr>
          <a:lstStyle/>
          <a:p>
            <a:pPr marL="266700" indent="-257175">
              <a:spcBef>
                <a:spcPts val="653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8" dirty="0"/>
              <a:t>subplot.bar()</a:t>
            </a:r>
            <a:endParaRPr sz="2400"/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49" dirty="0"/>
              <a:t>subplot.plot()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71" dirty="0"/>
              <a:t>subplot.scatter()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0" dirty="0"/>
              <a:t>subplot.boxplot()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18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9087" y="346196"/>
            <a:ext cx="8848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17" dirty="0"/>
              <a:t>Lines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808225" y="1797929"/>
            <a:ext cx="1091565" cy="5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848021" y="1815179"/>
            <a:ext cx="1020128" cy="457676"/>
          </a:xfrm>
          <a:custGeom>
            <a:avLst/>
            <a:gdLst/>
            <a:ahLst/>
            <a:cxnLst/>
            <a:rect l="l" t="t" r="r" b="b"/>
            <a:pathLst>
              <a:path w="1360170" h="610235">
                <a:moveTo>
                  <a:pt x="0" y="519938"/>
                </a:moveTo>
                <a:lnTo>
                  <a:pt x="30670" y="465707"/>
                </a:lnTo>
                <a:lnTo>
                  <a:pt x="61078" y="413968"/>
                </a:lnTo>
                <a:lnTo>
                  <a:pt x="90961" y="367215"/>
                </a:lnTo>
                <a:lnTo>
                  <a:pt x="120057" y="327940"/>
                </a:lnTo>
                <a:lnTo>
                  <a:pt x="148104" y="298635"/>
                </a:lnTo>
                <a:lnTo>
                  <a:pt x="199999" y="279908"/>
                </a:lnTo>
                <a:lnTo>
                  <a:pt x="219824" y="297612"/>
                </a:lnTo>
                <a:lnTo>
                  <a:pt x="237345" y="335053"/>
                </a:lnTo>
                <a:lnTo>
                  <a:pt x="253381" y="385729"/>
                </a:lnTo>
                <a:lnTo>
                  <a:pt x="268754" y="443134"/>
                </a:lnTo>
                <a:lnTo>
                  <a:pt x="284282" y="500766"/>
                </a:lnTo>
                <a:lnTo>
                  <a:pt x="300787" y="552120"/>
                </a:lnTo>
                <a:lnTo>
                  <a:pt x="319087" y="590693"/>
                </a:lnTo>
                <a:lnTo>
                  <a:pt x="340004" y="609981"/>
                </a:lnTo>
                <a:lnTo>
                  <a:pt x="363384" y="606820"/>
                </a:lnTo>
                <a:lnTo>
                  <a:pt x="388411" y="586053"/>
                </a:lnTo>
                <a:lnTo>
                  <a:pt x="414848" y="553183"/>
                </a:lnTo>
                <a:lnTo>
                  <a:pt x="442461" y="513714"/>
                </a:lnTo>
                <a:lnTo>
                  <a:pt x="471015" y="473150"/>
                </a:lnTo>
                <a:lnTo>
                  <a:pt x="500274" y="436995"/>
                </a:lnTo>
                <a:lnTo>
                  <a:pt x="530003" y="410751"/>
                </a:lnTo>
                <a:lnTo>
                  <a:pt x="559968" y="399923"/>
                </a:lnTo>
                <a:lnTo>
                  <a:pt x="590626" y="408576"/>
                </a:lnTo>
                <a:lnTo>
                  <a:pt x="622396" y="433147"/>
                </a:lnTo>
                <a:lnTo>
                  <a:pt x="654989" y="467835"/>
                </a:lnTo>
                <a:lnTo>
                  <a:pt x="688111" y="506841"/>
                </a:lnTo>
                <a:lnTo>
                  <a:pt x="721471" y="544364"/>
                </a:lnTo>
                <a:lnTo>
                  <a:pt x="754778" y="574605"/>
                </a:lnTo>
                <a:lnTo>
                  <a:pt x="787739" y="591764"/>
                </a:lnTo>
                <a:lnTo>
                  <a:pt x="820064" y="590041"/>
                </a:lnTo>
                <a:lnTo>
                  <a:pt x="870051" y="544413"/>
                </a:lnTo>
                <a:lnTo>
                  <a:pt x="894525" y="506751"/>
                </a:lnTo>
                <a:lnTo>
                  <a:pt x="918850" y="462391"/>
                </a:lnTo>
                <a:lnTo>
                  <a:pt x="943175" y="413734"/>
                </a:lnTo>
                <a:lnTo>
                  <a:pt x="967648" y="363179"/>
                </a:lnTo>
                <a:lnTo>
                  <a:pt x="992419" y="313127"/>
                </a:lnTo>
                <a:lnTo>
                  <a:pt x="1017635" y="265978"/>
                </a:lnTo>
                <a:lnTo>
                  <a:pt x="1043446" y="224133"/>
                </a:lnTo>
                <a:lnTo>
                  <a:pt x="1070000" y="189991"/>
                </a:lnTo>
                <a:lnTo>
                  <a:pt x="1153310" y="118782"/>
                </a:lnTo>
                <a:lnTo>
                  <a:pt x="1248800" y="58086"/>
                </a:lnTo>
                <a:lnTo>
                  <a:pt x="1327407" y="15845"/>
                </a:lnTo>
                <a:lnTo>
                  <a:pt x="1360068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652" y="346196"/>
            <a:ext cx="100584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74" dirty="0"/>
              <a:t>B</a:t>
            </a:r>
            <a:r>
              <a:rPr sz="3300" spc="-285" dirty="0"/>
              <a:t>o</a:t>
            </a:r>
            <a:r>
              <a:rPr sz="3300" spc="-311" dirty="0"/>
              <a:t>x</a:t>
            </a:r>
            <a:r>
              <a:rPr sz="3300" spc="-278" dirty="0"/>
              <a:t>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982087" y="1533905"/>
            <a:ext cx="213750" cy="499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018092" y="1552623"/>
            <a:ext cx="142513" cy="4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018092" y="1552622"/>
            <a:ext cx="142875" cy="427673"/>
          </a:xfrm>
          <a:custGeom>
            <a:avLst/>
            <a:gdLst/>
            <a:ahLst/>
            <a:cxnLst/>
            <a:rect l="l" t="t" r="r" b="b"/>
            <a:pathLst>
              <a:path w="190500" h="570230">
                <a:moveTo>
                  <a:pt x="0" y="570039"/>
                </a:moveTo>
                <a:lnTo>
                  <a:pt x="190004" y="570039"/>
                </a:lnTo>
                <a:lnTo>
                  <a:pt x="190004" y="0"/>
                </a:lnTo>
                <a:lnTo>
                  <a:pt x="0" y="0"/>
                </a:lnTo>
                <a:lnTo>
                  <a:pt x="0" y="57003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954530" y="1961387"/>
            <a:ext cx="658367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1990525" y="1980095"/>
            <a:ext cx="586816" cy="159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1990525" y="1980105"/>
            <a:ext cx="587216" cy="159544"/>
          </a:xfrm>
          <a:custGeom>
            <a:avLst/>
            <a:gdLst/>
            <a:ahLst/>
            <a:cxnLst/>
            <a:rect l="l" t="t" r="r" b="b"/>
            <a:pathLst>
              <a:path w="782955" h="212725">
                <a:moveTo>
                  <a:pt x="0" y="212407"/>
                </a:moveTo>
                <a:lnTo>
                  <a:pt x="782421" y="212407"/>
                </a:lnTo>
                <a:lnTo>
                  <a:pt x="782421" y="0"/>
                </a:lnTo>
                <a:lnTo>
                  <a:pt x="0" y="0"/>
                </a:lnTo>
                <a:lnTo>
                  <a:pt x="0" y="212407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6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5618" y="346196"/>
            <a:ext cx="15325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555" dirty="0"/>
              <a:t>P</a:t>
            </a:r>
            <a:r>
              <a:rPr sz="3300" spc="-71" dirty="0"/>
              <a:t>ol</a:t>
            </a:r>
            <a:r>
              <a:rPr sz="3300" spc="-135" dirty="0"/>
              <a:t>y</a:t>
            </a:r>
            <a:r>
              <a:rPr sz="3300" spc="-300" dirty="0"/>
              <a:t>g</a:t>
            </a:r>
            <a:r>
              <a:rPr sz="3300" spc="-101" dirty="0"/>
              <a:t>o</a:t>
            </a:r>
            <a:r>
              <a:rPr sz="3300" spc="-94" dirty="0"/>
              <a:t>n</a:t>
            </a:r>
            <a:r>
              <a:rPr sz="3300" spc="-360" dirty="0"/>
              <a:t>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299716" y="1533906"/>
            <a:ext cx="544068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2335530" y="1552576"/>
            <a:ext cx="472535" cy="69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335530" y="1552575"/>
            <a:ext cx="472916" cy="696754"/>
          </a:xfrm>
          <a:custGeom>
            <a:avLst/>
            <a:gdLst/>
            <a:ahLst/>
            <a:cxnLst/>
            <a:rect l="l" t="t" r="r" b="b"/>
            <a:pathLst>
              <a:path w="630555" h="929005">
                <a:moveTo>
                  <a:pt x="630047" y="464438"/>
                </a:moveTo>
                <a:lnTo>
                  <a:pt x="627591" y="522677"/>
                </a:lnTo>
                <a:lnTo>
                  <a:pt x="620422" y="578758"/>
                </a:lnTo>
                <a:lnTo>
                  <a:pt x="608834" y="632246"/>
                </a:lnTo>
                <a:lnTo>
                  <a:pt x="593124" y="682705"/>
                </a:lnTo>
                <a:lnTo>
                  <a:pt x="573586" y="729701"/>
                </a:lnTo>
                <a:lnTo>
                  <a:pt x="550516" y="772799"/>
                </a:lnTo>
                <a:lnTo>
                  <a:pt x="524210" y="811562"/>
                </a:lnTo>
                <a:lnTo>
                  <a:pt x="494963" y="845556"/>
                </a:lnTo>
                <a:lnTo>
                  <a:pt x="463071" y="874345"/>
                </a:lnTo>
                <a:lnTo>
                  <a:pt x="428829" y="897495"/>
                </a:lnTo>
                <a:lnTo>
                  <a:pt x="392533" y="914569"/>
                </a:lnTo>
                <a:lnTo>
                  <a:pt x="354478" y="925133"/>
                </a:lnTo>
                <a:lnTo>
                  <a:pt x="314960" y="928751"/>
                </a:lnTo>
                <a:lnTo>
                  <a:pt x="275468" y="925133"/>
                </a:lnTo>
                <a:lnTo>
                  <a:pt x="237436" y="914569"/>
                </a:lnTo>
                <a:lnTo>
                  <a:pt x="201159" y="897495"/>
                </a:lnTo>
                <a:lnTo>
                  <a:pt x="166933" y="874345"/>
                </a:lnTo>
                <a:lnTo>
                  <a:pt x="135053" y="845556"/>
                </a:lnTo>
                <a:lnTo>
                  <a:pt x="105816" y="811562"/>
                </a:lnTo>
                <a:lnTo>
                  <a:pt x="79517" y="772799"/>
                </a:lnTo>
                <a:lnTo>
                  <a:pt x="56453" y="729701"/>
                </a:lnTo>
                <a:lnTo>
                  <a:pt x="36919" y="682705"/>
                </a:lnTo>
                <a:lnTo>
                  <a:pt x="21210" y="632246"/>
                </a:lnTo>
                <a:lnTo>
                  <a:pt x="9624" y="578758"/>
                </a:lnTo>
                <a:lnTo>
                  <a:pt x="2455" y="522677"/>
                </a:lnTo>
                <a:lnTo>
                  <a:pt x="0" y="464438"/>
                </a:lnTo>
                <a:lnTo>
                  <a:pt x="2455" y="406173"/>
                </a:lnTo>
                <a:lnTo>
                  <a:pt x="9624" y="350069"/>
                </a:lnTo>
                <a:lnTo>
                  <a:pt x="21210" y="296562"/>
                </a:lnTo>
                <a:lnTo>
                  <a:pt x="36919" y="246087"/>
                </a:lnTo>
                <a:lnTo>
                  <a:pt x="56453" y="199078"/>
                </a:lnTo>
                <a:lnTo>
                  <a:pt x="79517" y="155971"/>
                </a:lnTo>
                <a:lnTo>
                  <a:pt x="105816" y="117200"/>
                </a:lnTo>
                <a:lnTo>
                  <a:pt x="135053" y="83201"/>
                </a:lnTo>
                <a:lnTo>
                  <a:pt x="166933" y="54408"/>
                </a:lnTo>
                <a:lnTo>
                  <a:pt x="201159" y="31257"/>
                </a:lnTo>
                <a:lnTo>
                  <a:pt x="237436" y="14182"/>
                </a:lnTo>
                <a:lnTo>
                  <a:pt x="275468" y="3618"/>
                </a:lnTo>
                <a:lnTo>
                  <a:pt x="314960" y="0"/>
                </a:lnTo>
                <a:lnTo>
                  <a:pt x="314960" y="464438"/>
                </a:lnTo>
                <a:lnTo>
                  <a:pt x="630047" y="46443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1430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619" y="346196"/>
            <a:ext cx="151876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1928422" y="1764430"/>
            <a:ext cx="0" cy="718661"/>
          </a:xfrm>
          <a:custGeom>
            <a:avLst/>
            <a:gdLst/>
            <a:ahLst/>
            <a:cxnLst/>
            <a:rect l="l" t="t" r="r" b="b"/>
            <a:pathLst>
              <a:path h="958214">
                <a:moveTo>
                  <a:pt x="0" y="0"/>
                </a:moveTo>
                <a:lnTo>
                  <a:pt x="0" y="957681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1900522" y="1764430"/>
            <a:ext cx="56198" cy="718661"/>
          </a:xfrm>
          <a:custGeom>
            <a:avLst/>
            <a:gdLst/>
            <a:ahLst/>
            <a:cxnLst/>
            <a:rect l="l" t="t" r="r" b="b"/>
            <a:pathLst>
              <a:path w="74930" h="958214">
                <a:moveTo>
                  <a:pt x="0" y="957681"/>
                </a:moveTo>
                <a:lnTo>
                  <a:pt x="74396" y="957681"/>
                </a:lnTo>
                <a:lnTo>
                  <a:pt x="74396" y="0"/>
                </a:lnTo>
                <a:lnTo>
                  <a:pt x="0" y="0"/>
                </a:lnTo>
                <a:lnTo>
                  <a:pt x="0" y="957681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2318471" y="1875149"/>
            <a:ext cx="0" cy="607695"/>
          </a:xfrm>
          <a:custGeom>
            <a:avLst/>
            <a:gdLst/>
            <a:ahLst/>
            <a:cxnLst/>
            <a:rect l="l" t="t" r="r" b="b"/>
            <a:pathLst>
              <a:path h="810260">
                <a:moveTo>
                  <a:pt x="0" y="0"/>
                </a:moveTo>
                <a:lnTo>
                  <a:pt x="0" y="81005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2290571" y="1875149"/>
            <a:ext cx="56198" cy="607695"/>
          </a:xfrm>
          <a:custGeom>
            <a:avLst/>
            <a:gdLst/>
            <a:ahLst/>
            <a:cxnLst/>
            <a:rect l="l" t="t" r="r" b="b"/>
            <a:pathLst>
              <a:path w="74930" h="810260">
                <a:moveTo>
                  <a:pt x="0" y="810056"/>
                </a:moveTo>
                <a:lnTo>
                  <a:pt x="74396" y="810056"/>
                </a:lnTo>
                <a:lnTo>
                  <a:pt x="74396" y="0"/>
                </a:lnTo>
                <a:lnTo>
                  <a:pt x="0" y="0"/>
                </a:lnTo>
                <a:lnTo>
                  <a:pt x="0" y="81005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2665276" y="1650158"/>
            <a:ext cx="0" cy="840105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07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2637376" y="1650158"/>
            <a:ext cx="56198" cy="840105"/>
          </a:xfrm>
          <a:custGeom>
            <a:avLst/>
            <a:gdLst/>
            <a:ahLst/>
            <a:cxnLst/>
            <a:rect l="l" t="t" r="r" b="b"/>
            <a:pathLst>
              <a:path w="74930" h="1120139">
                <a:moveTo>
                  <a:pt x="0" y="1120076"/>
                </a:moveTo>
                <a:lnTo>
                  <a:pt x="74396" y="1120076"/>
                </a:lnTo>
                <a:lnTo>
                  <a:pt x="74396" y="0"/>
                </a:lnTo>
                <a:lnTo>
                  <a:pt x="0" y="0"/>
                </a:lnTo>
                <a:lnTo>
                  <a:pt x="0" y="112007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003318" y="1957654"/>
            <a:ext cx="0" cy="525304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0"/>
                </a:moveTo>
                <a:lnTo>
                  <a:pt x="0" y="700049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2975419" y="1957654"/>
            <a:ext cx="56198" cy="525304"/>
          </a:xfrm>
          <a:custGeom>
            <a:avLst/>
            <a:gdLst/>
            <a:ahLst/>
            <a:cxnLst/>
            <a:rect l="l" t="t" r="r" b="b"/>
            <a:pathLst>
              <a:path w="74930" h="700404">
                <a:moveTo>
                  <a:pt x="0" y="700049"/>
                </a:moveTo>
                <a:lnTo>
                  <a:pt x="74396" y="700049"/>
                </a:lnTo>
                <a:lnTo>
                  <a:pt x="74396" y="0"/>
                </a:lnTo>
                <a:lnTo>
                  <a:pt x="0" y="0"/>
                </a:lnTo>
                <a:lnTo>
                  <a:pt x="0" y="700049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393367" y="2249176"/>
            <a:ext cx="0" cy="233839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353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3365468" y="2249176"/>
            <a:ext cx="56198" cy="233839"/>
          </a:xfrm>
          <a:custGeom>
            <a:avLst/>
            <a:gdLst/>
            <a:ahLst/>
            <a:cxnLst/>
            <a:rect l="l" t="t" r="r" b="b"/>
            <a:pathLst>
              <a:path w="74930" h="311785">
                <a:moveTo>
                  <a:pt x="0" y="311353"/>
                </a:moveTo>
                <a:lnTo>
                  <a:pt x="74396" y="311353"/>
                </a:lnTo>
                <a:lnTo>
                  <a:pt x="74396" y="0"/>
                </a:lnTo>
                <a:lnTo>
                  <a:pt x="0" y="0"/>
                </a:lnTo>
                <a:lnTo>
                  <a:pt x="0" y="311353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28"/>
          <p:cNvSpPr/>
          <p:nvPr/>
        </p:nvSpPr>
        <p:spPr>
          <a:xfrm>
            <a:off x="3740167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83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3712273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29" h="820420">
                <a:moveTo>
                  <a:pt x="0" y="820064"/>
                </a:moveTo>
                <a:lnTo>
                  <a:pt x="74383" y="820064"/>
                </a:lnTo>
                <a:lnTo>
                  <a:pt x="74383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012718" y="1950177"/>
            <a:ext cx="0" cy="540068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51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/>
          <p:nvPr/>
        </p:nvSpPr>
        <p:spPr>
          <a:xfrm>
            <a:off x="1984819" y="1950177"/>
            <a:ext cx="56198" cy="540068"/>
          </a:xfrm>
          <a:custGeom>
            <a:avLst/>
            <a:gdLst/>
            <a:ahLst/>
            <a:cxnLst/>
            <a:rect l="l" t="t" r="r" b="b"/>
            <a:pathLst>
              <a:path w="74930" h="720089">
                <a:moveTo>
                  <a:pt x="0" y="720051"/>
                </a:moveTo>
                <a:lnTo>
                  <a:pt x="74396" y="720051"/>
                </a:lnTo>
                <a:lnTo>
                  <a:pt x="74396" y="0"/>
                </a:lnTo>
                <a:lnTo>
                  <a:pt x="0" y="0"/>
                </a:lnTo>
                <a:lnTo>
                  <a:pt x="0" y="72005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2"/>
          <p:cNvSpPr/>
          <p:nvPr/>
        </p:nvSpPr>
        <p:spPr>
          <a:xfrm>
            <a:off x="2402767" y="1764449"/>
            <a:ext cx="0" cy="725805"/>
          </a:xfrm>
          <a:custGeom>
            <a:avLst/>
            <a:gdLst/>
            <a:ahLst/>
            <a:cxnLst/>
            <a:rect l="l" t="t" r="r" b="b"/>
            <a:pathLst>
              <a:path h="967739">
                <a:moveTo>
                  <a:pt x="0" y="0"/>
                </a:moveTo>
                <a:lnTo>
                  <a:pt x="0" y="96768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2374868" y="1764449"/>
            <a:ext cx="56198" cy="725805"/>
          </a:xfrm>
          <a:custGeom>
            <a:avLst/>
            <a:gdLst/>
            <a:ahLst/>
            <a:cxnLst/>
            <a:rect l="l" t="t" r="r" b="b"/>
            <a:pathLst>
              <a:path w="74930" h="967739">
                <a:moveTo>
                  <a:pt x="0" y="967689"/>
                </a:moveTo>
                <a:lnTo>
                  <a:pt x="74396" y="967689"/>
                </a:lnTo>
                <a:lnTo>
                  <a:pt x="74396" y="0"/>
                </a:lnTo>
                <a:lnTo>
                  <a:pt x="0" y="0"/>
                </a:lnTo>
                <a:lnTo>
                  <a:pt x="0" y="96768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2749572" y="1875101"/>
            <a:ext cx="0" cy="622935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3005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/>
          <p:nvPr/>
        </p:nvSpPr>
        <p:spPr>
          <a:xfrm>
            <a:off x="2721673" y="1875101"/>
            <a:ext cx="56198" cy="622935"/>
          </a:xfrm>
          <a:custGeom>
            <a:avLst/>
            <a:gdLst/>
            <a:ahLst/>
            <a:cxnLst/>
            <a:rect l="l" t="t" r="r" b="b"/>
            <a:pathLst>
              <a:path w="74930" h="830579">
                <a:moveTo>
                  <a:pt x="0" y="830059"/>
                </a:moveTo>
                <a:lnTo>
                  <a:pt x="74396" y="830059"/>
                </a:lnTo>
                <a:lnTo>
                  <a:pt x="74396" y="0"/>
                </a:lnTo>
                <a:lnTo>
                  <a:pt x="0" y="0"/>
                </a:lnTo>
                <a:lnTo>
                  <a:pt x="0" y="83005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36"/>
          <p:cNvSpPr/>
          <p:nvPr/>
        </p:nvSpPr>
        <p:spPr>
          <a:xfrm>
            <a:off x="3087710" y="2249196"/>
            <a:ext cx="0" cy="241459"/>
          </a:xfrm>
          <a:custGeom>
            <a:avLst/>
            <a:gdLst/>
            <a:ahLst/>
            <a:cxnLst/>
            <a:rect l="l" t="t" r="r" b="b"/>
            <a:pathLst>
              <a:path h="321945">
                <a:moveTo>
                  <a:pt x="0" y="0"/>
                </a:moveTo>
                <a:lnTo>
                  <a:pt x="0" y="321360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3059811" y="2249196"/>
            <a:ext cx="56198" cy="241459"/>
          </a:xfrm>
          <a:custGeom>
            <a:avLst/>
            <a:gdLst/>
            <a:ahLst/>
            <a:cxnLst/>
            <a:rect l="l" t="t" r="r" b="b"/>
            <a:pathLst>
              <a:path w="74930" h="321945">
                <a:moveTo>
                  <a:pt x="0" y="321360"/>
                </a:moveTo>
                <a:lnTo>
                  <a:pt x="74396" y="321360"/>
                </a:lnTo>
                <a:lnTo>
                  <a:pt x="74396" y="0"/>
                </a:lnTo>
                <a:lnTo>
                  <a:pt x="0" y="0"/>
                </a:lnTo>
                <a:lnTo>
                  <a:pt x="0" y="321360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3477663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/>
          <p:nvPr/>
        </p:nvSpPr>
        <p:spPr>
          <a:xfrm>
            <a:off x="3449764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30" h="820420">
                <a:moveTo>
                  <a:pt x="0" y="820064"/>
                </a:moveTo>
                <a:lnTo>
                  <a:pt x="74396" y="820064"/>
                </a:lnTo>
                <a:lnTo>
                  <a:pt x="74396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40"/>
          <p:cNvSpPr/>
          <p:nvPr/>
        </p:nvSpPr>
        <p:spPr>
          <a:xfrm>
            <a:off x="3824463" y="1455038"/>
            <a:ext cx="0" cy="1042988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141"/>
                </a:lnTo>
              </a:path>
            </a:pathLst>
          </a:custGeom>
          <a:ln w="7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1" name="object 41"/>
          <p:cNvSpPr/>
          <p:nvPr/>
        </p:nvSpPr>
        <p:spPr>
          <a:xfrm>
            <a:off x="3796569" y="1455038"/>
            <a:ext cx="56198" cy="1042988"/>
          </a:xfrm>
          <a:custGeom>
            <a:avLst/>
            <a:gdLst/>
            <a:ahLst/>
            <a:cxnLst/>
            <a:rect l="l" t="t" r="r" b="b"/>
            <a:pathLst>
              <a:path w="74929" h="1390650">
                <a:moveTo>
                  <a:pt x="0" y="1390141"/>
                </a:moveTo>
                <a:lnTo>
                  <a:pt x="74383" y="1390141"/>
                </a:lnTo>
                <a:lnTo>
                  <a:pt x="74383" y="0"/>
                </a:lnTo>
                <a:lnTo>
                  <a:pt x="0" y="0"/>
                </a:lnTo>
                <a:lnTo>
                  <a:pt x="0" y="139014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0505" y="729378"/>
            <a:ext cx="8608695" cy="35931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34" dirty="0" smtClean="0"/>
              <a:t>Information</a:t>
            </a:r>
            <a:r>
              <a:rPr sz="2200" spc="-113" dirty="0" smtClean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I mainly focus this type this and the next two workshops</a:t>
            </a:r>
            <a:r>
              <a:rPr lang="en-US" sz="2200" spc="-79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Typically </a:t>
            </a:r>
            <a:r>
              <a:rPr sz="2200" spc="-60" dirty="0"/>
              <a:t>involve abstract, </a:t>
            </a:r>
            <a:r>
              <a:rPr sz="2200" spc="-56" dirty="0"/>
              <a:t>non-spatial</a:t>
            </a:r>
            <a:r>
              <a:rPr sz="2200" spc="-161" dirty="0"/>
              <a:t> </a:t>
            </a:r>
            <a:r>
              <a:rPr sz="2200" spc="-68" dirty="0"/>
              <a:t>data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Usually </a:t>
            </a:r>
            <a:r>
              <a:rPr sz="2200" spc="-53" dirty="0"/>
              <a:t>do </a:t>
            </a:r>
            <a:r>
              <a:rPr sz="2200" spc="-8" dirty="0"/>
              <a:t>not </a:t>
            </a:r>
            <a:r>
              <a:rPr sz="2200" spc="-105" dirty="0"/>
              <a:t>have </a:t>
            </a:r>
            <a:r>
              <a:rPr sz="2200" spc="-34" dirty="0"/>
              <a:t>inherent </a:t>
            </a:r>
            <a:r>
              <a:rPr sz="2200" spc="-64" dirty="0"/>
              <a:t>geometries </a:t>
            </a:r>
            <a:r>
              <a:rPr sz="2200" spc="-71" dirty="0"/>
              <a:t>by </a:t>
            </a:r>
            <a:r>
              <a:rPr sz="2200" spc="-53" dirty="0"/>
              <a:t>which </a:t>
            </a:r>
            <a:r>
              <a:rPr sz="2200" spc="11" dirty="0"/>
              <a:t>to</a:t>
            </a:r>
            <a:r>
              <a:rPr sz="2200" spc="-270" dirty="0"/>
              <a:t> </a:t>
            </a:r>
            <a:r>
              <a:rPr sz="2200" spc="-83" dirty="0"/>
              <a:t>map </a:t>
            </a:r>
            <a:r>
              <a:rPr sz="2200" spc="-26" dirty="0"/>
              <a:t>information</a:t>
            </a:r>
            <a:endParaRPr sz="2200" dirty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r>
              <a:rPr sz="2200" spc="-98" dirty="0"/>
              <a:t>E.g., </a:t>
            </a:r>
            <a:r>
              <a:rPr sz="2200" spc="-45" dirty="0"/>
              <a:t>financial </a:t>
            </a:r>
            <a:r>
              <a:rPr sz="2200" spc="-56" dirty="0"/>
              <a:t>data </a:t>
            </a:r>
            <a:r>
              <a:rPr sz="2200" spc="-15" dirty="0"/>
              <a:t>or </a:t>
            </a:r>
            <a:r>
              <a:rPr sz="2200" spc="-49" dirty="0"/>
              <a:t>document</a:t>
            </a:r>
            <a:r>
              <a:rPr sz="2200" spc="-165" dirty="0"/>
              <a:t> </a:t>
            </a:r>
            <a:r>
              <a:rPr sz="2200" spc="-49" dirty="0" smtClean="0"/>
              <a:t>collection</a:t>
            </a:r>
            <a:endParaRPr lang="en-US" sz="2200" spc="-49" dirty="0" smtClean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lang="en-US" sz="2200" spc="-49" dirty="0" smtClean="0"/>
          </a:p>
          <a:p>
            <a:pPr marL="241300" indent="-228600"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200" spc="-155" dirty="0"/>
              <a:t>Geographic </a:t>
            </a:r>
            <a:r>
              <a:rPr lang="en-US" sz="2200" spc="-55" dirty="0"/>
              <a:t>Information </a:t>
            </a:r>
            <a:r>
              <a:rPr lang="en-US" sz="2200" spc="-114" dirty="0"/>
              <a:t>Visualization</a:t>
            </a:r>
            <a:r>
              <a:rPr lang="en-US" sz="2200" spc="-190" dirty="0"/>
              <a:t> </a:t>
            </a:r>
            <a:r>
              <a:rPr lang="en-US" sz="2200" spc="-254" dirty="0"/>
              <a:t>(GIS</a:t>
            </a:r>
            <a:r>
              <a:rPr lang="en-US" sz="2200" spc="-254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lang="en-US"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/>
              <a:t>I</a:t>
            </a:r>
            <a:r>
              <a:rPr lang="en-US" sz="2200" spc="-60" dirty="0" smtClean="0"/>
              <a:t>nvolve </a:t>
            </a:r>
            <a:r>
              <a:rPr lang="en-US" sz="2200" spc="-56" dirty="0" smtClean="0"/>
              <a:t>spatial</a:t>
            </a:r>
            <a:r>
              <a:rPr lang="en-US" sz="2200" spc="-161" dirty="0" smtClean="0"/>
              <a:t> </a:t>
            </a:r>
            <a:r>
              <a:rPr lang="en-US" sz="2200" spc="-68" dirty="0"/>
              <a:t>data</a:t>
            </a:r>
            <a:endParaRPr lang="en-US"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 smtClean="0"/>
              <a:t>Contain analysis of spatial data or tag location (and time) specific data </a:t>
            </a:r>
            <a:endParaRPr lang="en-US" sz="2200" spc="-49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91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308195"/>
            <a:ext cx="8520600" cy="841800"/>
          </a:xfrm>
        </p:spPr>
        <p:txBody>
          <a:bodyPr/>
          <a:lstStyle/>
          <a:p>
            <a:r>
              <a:rPr lang="en-US" dirty="0" smtClean="0"/>
              <a:t>Many tools </a:t>
            </a:r>
            <a:r>
              <a:rPr lang="en-US" smtClean="0"/>
              <a:t>are available - 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77" y="12173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Gephi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604827"/>
            <a:ext cx="2851727" cy="25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24277" y="65168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Cytoscape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4277" y="4404836"/>
            <a:ext cx="4692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MicroRNA expression profile of urinary </a:t>
            </a:r>
            <a:r>
              <a:rPr lang="en-US" dirty="0" err="1"/>
              <a:t>exosomes</a:t>
            </a:r>
            <a:r>
              <a:rPr lang="en-US" dirty="0"/>
              <a:t> in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IV lupus nephritis complicated by cellular crescent. </a:t>
            </a:r>
            <a:endParaRPr lang="en-US" dirty="0" smtClean="0"/>
          </a:p>
          <a:p>
            <a:r>
              <a:rPr lang="en-US" dirty="0" smtClean="0"/>
              <a:t>Li </a:t>
            </a:r>
            <a:r>
              <a:rPr lang="en-US" dirty="0"/>
              <a:t>et al, </a:t>
            </a:r>
            <a:r>
              <a:rPr lang="en-US" i="1" dirty="0">
                <a:hlinkClick r:id="rId5"/>
              </a:rPr>
              <a:t>J Biol Res (Thessalon). 2018 Dec; 25: 16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67"/>
            <a:ext cx="3952753" cy="3066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9282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volunteer group network visualization in </a:t>
            </a:r>
            <a:r>
              <a:rPr lang="en-US" dirty="0" err="1" smtClean="0"/>
              <a:t>Gephi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Nodus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/>
        </p:nvSpPr>
        <p:spPr>
          <a:xfrm>
            <a:off x="335950" y="92675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96900" lvl="0" indent="-428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Char char="●"/>
            </a:pPr>
            <a:r>
              <a:rPr lang="en" sz="3150"/>
              <a:t>Join the RCC's image analysis and visualization </a:t>
            </a:r>
            <a:r>
              <a:rPr lang="en" sz="3150" u="sng">
                <a:solidFill>
                  <a:srgbClr val="42AFFA"/>
                </a:solidFill>
                <a:hlinkClick r:id="rId3"/>
              </a:rPr>
              <a:t>Slack team</a:t>
            </a:r>
            <a:endParaRPr sz="3150" u="sng">
              <a:solidFill>
                <a:srgbClr val="42AFFA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 err="1"/>
              <a:t>rcc-visualization.slack.com</a:t>
            </a:r>
            <a:r>
              <a:rPr lang="en" sz="3600" dirty="0"/>
              <a:t>/signup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322" y="622431"/>
            <a:ext cx="3986213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99" dirty="0" smtClean="0"/>
              <a:t>Data </a:t>
            </a:r>
            <a:r>
              <a:rPr sz="2912" spc="-33" dirty="0" smtClean="0"/>
              <a:t>Density </a:t>
            </a:r>
            <a:r>
              <a:rPr sz="2912" spc="-3" dirty="0" smtClean="0"/>
              <a:t>‐</a:t>
            </a:r>
            <a:r>
              <a:rPr sz="2912" spc="-397" dirty="0" smtClean="0"/>
              <a:t> </a:t>
            </a:r>
            <a:r>
              <a:rPr sz="2912" spc="-53" dirty="0" smtClean="0"/>
              <a:t>Sparklines</a:t>
            </a:r>
            <a:endParaRPr sz="2912" dirty="0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961124" cy="972069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Sparklines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1853" spc="-30" dirty="0">
                <a:solidFill>
                  <a:schemeClr val="tx1"/>
                </a:solidFill>
                <a:latin typeface="Arial Unicode MS"/>
                <a:cs typeface="Arial Unicode MS"/>
              </a:rPr>
              <a:t>simple, </a:t>
            </a:r>
            <a:r>
              <a:rPr sz="1853" spc="-10" dirty="0">
                <a:solidFill>
                  <a:schemeClr val="tx1"/>
                </a:solidFill>
                <a:latin typeface="Arial Unicode MS"/>
                <a:cs typeface="Arial Unicode MS"/>
              </a:rPr>
              <a:t>word‐sized</a:t>
            </a:r>
            <a:r>
              <a:rPr sz="1853" spc="-374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graphics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marR="3362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7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7" dirty="0">
                <a:solidFill>
                  <a:schemeClr val="tx1"/>
                </a:solidFill>
                <a:latin typeface="Arial Unicode MS"/>
                <a:cs typeface="Arial Unicode MS"/>
              </a:rPr>
              <a:t>trends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and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7" dirty="0">
                <a:solidFill>
                  <a:schemeClr val="tx1"/>
                </a:solidFill>
                <a:latin typeface="Arial Unicode MS"/>
                <a:cs typeface="Arial Unicode MS"/>
              </a:rPr>
              <a:t>allow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3" dirty="0">
                <a:solidFill>
                  <a:schemeClr val="tx1"/>
                </a:solidFill>
                <a:latin typeface="Arial Unicode MS"/>
                <a:cs typeface="Arial Unicode MS"/>
              </a:rPr>
              <a:t>users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7" dirty="0">
                <a:solidFill>
                  <a:schemeClr val="tx1"/>
                </a:solidFill>
                <a:latin typeface="Arial Unicode MS"/>
                <a:cs typeface="Arial Unicode MS"/>
              </a:rPr>
              <a:t>understand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the  </a:t>
            </a:r>
            <a:r>
              <a:rPr sz="1853" spc="-33" dirty="0">
                <a:solidFill>
                  <a:schemeClr val="tx1"/>
                </a:solidFill>
                <a:latin typeface="Arial Unicode MS"/>
                <a:cs typeface="Arial Unicode MS"/>
              </a:rPr>
              <a:t>presented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853" spc="-21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0" dirty="0">
                <a:solidFill>
                  <a:schemeClr val="tx1"/>
                </a:solidFill>
                <a:latin typeface="Arial Unicode MS"/>
                <a:cs typeface="Arial Unicode MS"/>
              </a:rPr>
              <a:t>better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679" y="2632262"/>
            <a:ext cx="858259" cy="2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3028949" y="2632262"/>
            <a:ext cx="1218808" cy="2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 txBox="1"/>
          <p:nvPr/>
        </p:nvSpPr>
        <p:spPr>
          <a:xfrm>
            <a:off x="3083578" y="2895152"/>
            <a:ext cx="1130814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43" dirty="0">
                <a:solidFill>
                  <a:srgbClr val="FFFFFF"/>
                </a:solidFill>
                <a:latin typeface="Arial Unicode MS"/>
                <a:cs typeface="Arial Unicode MS"/>
              </a:rPr>
              <a:t>past </a:t>
            </a:r>
            <a:r>
              <a:rPr sz="927" spc="-50" dirty="0">
                <a:solidFill>
                  <a:srgbClr val="FFFFFF"/>
                </a:solidFill>
                <a:latin typeface="Arial Unicode MS"/>
                <a:cs typeface="Arial Unicode MS"/>
              </a:rPr>
              <a:t>80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46" dirty="0">
                <a:solidFill>
                  <a:srgbClr val="FFFFFF"/>
                </a:solidFill>
                <a:latin typeface="Arial Unicode MS"/>
                <a:cs typeface="Arial Unicode MS"/>
              </a:rPr>
              <a:t>readings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1311" y="2642851"/>
            <a:ext cx="1139133" cy="240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 txBox="1"/>
          <p:nvPr/>
        </p:nvSpPr>
        <p:spPr>
          <a:xfrm>
            <a:off x="4433999" y="2895152"/>
            <a:ext cx="153674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36" dirty="0">
                <a:solidFill>
                  <a:srgbClr val="FFFFFF"/>
                </a:solidFill>
                <a:latin typeface="Arial Unicode MS"/>
                <a:cs typeface="Arial Unicode MS"/>
              </a:rPr>
              <a:t>Highlights </a:t>
            </a:r>
            <a:r>
              <a:rPr sz="927" spc="-40" dirty="0">
                <a:solidFill>
                  <a:srgbClr val="FFFFFF"/>
                </a:solidFill>
                <a:latin typeface="Arial Unicode MS"/>
                <a:cs typeface="Arial Unicode MS"/>
              </a:rPr>
              <a:t>specific data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element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10" y="3275703"/>
            <a:ext cx="1637348" cy="300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 txBox="1"/>
          <p:nvPr/>
        </p:nvSpPr>
        <p:spPr>
          <a:xfrm>
            <a:off x="2652936" y="3588516"/>
            <a:ext cx="149850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normal </a:t>
            </a:r>
            <a:r>
              <a:rPr sz="927" spc="-53" dirty="0">
                <a:solidFill>
                  <a:srgbClr val="FFFFFF"/>
                </a:solidFill>
                <a:latin typeface="Arial Unicode MS"/>
                <a:cs typeface="Arial Unicode MS"/>
              </a:rPr>
              <a:t>range </a:t>
            </a:r>
            <a:r>
              <a:rPr sz="927" spc="-3" dirty="0">
                <a:solidFill>
                  <a:srgbClr val="FFFFFF"/>
                </a:solidFill>
                <a:latin typeface="Arial Unicode MS"/>
                <a:cs typeface="Arial Unicode MS"/>
              </a:rPr>
              <a:t>of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56" dirty="0">
                <a:solidFill>
                  <a:srgbClr val="FFFFFF"/>
                </a:solidFill>
                <a:latin typeface="Arial Unicode MS"/>
                <a:cs typeface="Arial Unicode MS"/>
              </a:rPr>
              <a:t>glucose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974" y="3157202"/>
            <a:ext cx="1972684" cy="1106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 txBox="1"/>
          <p:nvPr/>
        </p:nvSpPr>
        <p:spPr>
          <a:xfrm>
            <a:off x="1598519" y="4585950"/>
            <a:ext cx="2543175" cy="19174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53" dirty="0">
                <a:solidFill>
                  <a:srgbClr val="FFFFFF"/>
                </a:solidFill>
                <a:latin typeface="Arial Unicode MS"/>
                <a:cs typeface="Arial Unicode MS"/>
              </a:rPr>
              <a:t>Credits: </a:t>
            </a:r>
            <a:r>
              <a:rPr sz="1191" spc="-73" dirty="0">
                <a:solidFill>
                  <a:srgbClr val="FFFFFF"/>
                </a:solidFill>
                <a:latin typeface="Arial Unicode MS"/>
                <a:cs typeface="Arial Unicode MS"/>
              </a:rPr>
              <a:t>Edward 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Tufte, </a:t>
            </a:r>
            <a:r>
              <a:rPr sz="1191" spc="-30" dirty="0">
                <a:solidFill>
                  <a:srgbClr val="FFFFFF"/>
                </a:solidFill>
                <a:latin typeface="Arial Unicode MS"/>
                <a:cs typeface="Arial Unicode MS"/>
              </a:rPr>
              <a:t>Beautiful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91" spc="-75" dirty="0">
                <a:solidFill>
                  <a:srgbClr val="FFFFFF"/>
                </a:solidFill>
                <a:latin typeface="Arial Unicode MS"/>
                <a:cs typeface="Arial Unicode MS"/>
              </a:rPr>
              <a:t>Evidence</a:t>
            </a:r>
            <a:endParaRPr sz="1191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350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 smtClean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3040" y="2114885"/>
            <a:ext cx="3537921" cy="247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604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hena05212008Tr41_shortRaw.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00" y="571501"/>
            <a:ext cx="3086100" cy="2314778"/>
          </a:xfrm>
        </p:spPr>
      </p:pic>
      <p:pic>
        <p:nvPicPr>
          <p:cNvPr id="5" name="Athena05212008Tr4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2686050"/>
            <a:ext cx="3429001" cy="2457450"/>
          </a:xfrm>
          <a:prstGeom prst="rect">
            <a:avLst/>
          </a:prstGeom>
        </p:spPr>
      </p:pic>
      <p:pic>
        <p:nvPicPr>
          <p:cNvPr id="3" name="Athena05212008Tr41_IK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3188" y="2686050"/>
            <a:ext cx="3983933" cy="2457450"/>
          </a:xfrm>
          <a:prstGeom prst="rect">
            <a:avLst/>
          </a:prstGeom>
        </p:spPr>
      </p:pic>
      <p:sp>
        <p:nvSpPr>
          <p:cNvPr id="6" name="object 5"/>
          <p:cNvSpPr txBox="1">
            <a:spLocks/>
          </p:cNvSpPr>
          <p:nvPr/>
        </p:nvSpPr>
        <p:spPr>
          <a:xfrm>
            <a:off x="955965" y="0"/>
            <a:ext cx="7232072" cy="645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4050" smtClean="0"/>
              <a:t>Scientific</a:t>
            </a:r>
            <a:r>
              <a:rPr lang="en-US" sz="4050" spc="-26" smtClean="0"/>
              <a:t> </a:t>
            </a:r>
            <a:r>
              <a:rPr lang="en-US" sz="4050" spc="-8" smtClean="0"/>
              <a:t>Visualization at RCC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6734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1867" y="2203133"/>
            <a:ext cx="3460264" cy="23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603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8365" y="243439"/>
            <a:ext cx="7232072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/>
              <a:t>Scientific</a:t>
            </a:r>
            <a:r>
              <a:rPr sz="4050" spc="-26" dirty="0"/>
              <a:t> </a:t>
            </a:r>
            <a:r>
              <a:rPr sz="4050" spc="-8" dirty="0" smtClean="0"/>
              <a:t>Visualization</a:t>
            </a:r>
            <a:r>
              <a:rPr lang="en-US" sz="4050" spc="-8" dirty="0" smtClean="0"/>
              <a:t> at RCC</a:t>
            </a:r>
            <a:endParaRPr sz="4050" dirty="0"/>
          </a:p>
        </p:txBody>
      </p:sp>
      <p:sp>
        <p:nvSpPr>
          <p:cNvPr id="6" name="TextBox 5"/>
          <p:cNvSpPr txBox="1"/>
          <p:nvPr/>
        </p:nvSpPr>
        <p:spPr>
          <a:xfrm>
            <a:off x="6438149" y="3422072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https://youtu.be/Zgc6lKeLSsE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318460"/>
            <a:ext cx="4306615" cy="225750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277099"/>
            <a:ext cx="3932382" cy="30071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1" y="43289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>
                <a:solidFill>
                  <a:schemeClr val="tx1"/>
                </a:solidFill>
                <a:latin typeface="Source Sans Pro" charset="0"/>
              </a:rPr>
              <a:t>VISUALIZING VILLI CELLS INSIDE HUMAN </a:t>
            </a:r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INTESTINE </a:t>
            </a:r>
            <a:r>
              <a:rPr lang="en-US" dirty="0" smtClean="0"/>
              <a:t>U Chicago by </a:t>
            </a:r>
            <a:r>
              <a:rPr lang="en-US" dirty="0"/>
              <a:t>Dora from RCC </a:t>
            </a:r>
            <a:r>
              <a:rPr lang="en-US" dirty="0" smtClean="0"/>
              <a:t>with Department </a:t>
            </a:r>
            <a:r>
              <a:rPr lang="en-US" dirty="0"/>
              <a:t>of Surgery, 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91708" y="38980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XROMM (various animal </a:t>
            </a:r>
            <a:r>
              <a:rPr lang="en-US" b="1" cap="all" smtClean="0">
                <a:solidFill>
                  <a:schemeClr val="tx1"/>
                </a:solidFill>
                <a:latin typeface="Source Sans Pro" charset="0"/>
              </a:rPr>
              <a:t>models available) </a:t>
            </a:r>
            <a:endParaRPr lang="en-US" dirty="0"/>
          </a:p>
          <a:p>
            <a:pPr fontAlgn="base"/>
            <a:r>
              <a:rPr lang="en-US" dirty="0"/>
              <a:t>U Chicago by </a:t>
            </a:r>
            <a:r>
              <a:rPr lang="en-US" dirty="0" smtClean="0"/>
              <a:t>Taka and others </a:t>
            </a:r>
            <a:r>
              <a:rPr lang="en-US" dirty="0"/>
              <a:t>from RCC with </a:t>
            </a:r>
            <a:r>
              <a:rPr lang="en-US" dirty="0" smtClean="0"/>
              <a:t>Prof. Ross from Department </a:t>
            </a:r>
            <a:r>
              <a:rPr lang="en-US" dirty="0"/>
              <a:t>of </a:t>
            </a:r>
            <a:r>
              <a:rPr lang="en-US" dirty="0" smtClean="0"/>
              <a:t>Organismal Biology and Anatomy</a:t>
            </a:r>
            <a:endParaRPr lang="en-US" dirty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275211"/>
            <a:ext cx="4949409" cy="3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8005" y="252883"/>
            <a:ext cx="6194051" cy="122152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An Economic Geography of the United States: From Commutes to </a:t>
            </a:r>
            <a:r>
              <a:rPr lang="en-US" sz="2400" dirty="0" err="1">
                <a:solidFill>
                  <a:schemeClr val="tx1"/>
                </a:solidFill>
              </a:rPr>
              <a:t>Megaregions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1059" b="1" dirty="0" smtClean="0">
              <a:solidFill>
                <a:schemeClr val="tx1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38005" y="4527411"/>
            <a:ext cx="6076390" cy="45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794"/>
              <a:t>Dash Nelson G, Rae A (2016) An Economic Geography of the United States: From Commutes to </a:t>
            </a:r>
            <a:r>
              <a:rPr lang="en-US" altLang="en-US" sz="794" dirty="0" err="1"/>
              <a:t>Megaregions</a:t>
            </a:r>
            <a:r>
              <a:rPr lang="en-US" altLang="en-US" sz="794" dirty="0"/>
              <a:t>. PLOS ONE 11(11): e0166083. https://</a:t>
            </a:r>
            <a:r>
              <a:rPr lang="en-US" altLang="en-US" sz="794" dirty="0" err="1"/>
              <a:t>doi.org</a:t>
            </a:r>
            <a:r>
              <a:rPr lang="en-US" altLang="en-US" sz="794" dirty="0"/>
              <a:t>/10.1371/journal.pone.0166083</a:t>
            </a:r>
          </a:p>
          <a:p>
            <a:pPr eaLnBrk="1" hangingPunct="1"/>
            <a:r>
              <a:rPr lang="en-US" altLang="en-US" sz="794" dirty="0">
                <a:hlinkClick r:id="rId3"/>
              </a:rPr>
              <a:t>https://journals.plos.org/plosone/article?id=10.1371/journal.pone.0166083</a:t>
            </a:r>
            <a:endParaRPr lang="en-US" altLang="en-US" sz="794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82" y="4756897"/>
            <a:ext cx="1605243" cy="3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633" y="1586657"/>
            <a:ext cx="5060418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3000" spc="-153" dirty="0" smtClean="0"/>
              <a:t>Information Data Visualization - </a:t>
            </a:r>
            <a:br>
              <a:rPr lang="en-US" sz="3000" spc="-153" dirty="0" smtClean="0"/>
            </a:br>
            <a:r>
              <a:rPr sz="3000" spc="-153" dirty="0" smtClean="0"/>
              <a:t>Why </a:t>
            </a:r>
            <a:r>
              <a:rPr sz="3000" spc="-153" dirty="0"/>
              <a:t>is </a:t>
            </a:r>
            <a:r>
              <a:rPr sz="3000" spc="-60" dirty="0"/>
              <a:t>this</a:t>
            </a:r>
            <a:r>
              <a:rPr sz="3000" spc="-210" dirty="0"/>
              <a:t> </a:t>
            </a:r>
            <a:r>
              <a:rPr sz="3000" spc="-56" dirty="0"/>
              <a:t>important?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52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1262</Words>
  <Application>Microsoft Macintosh PowerPoint</Application>
  <PresentationFormat>On-screen Show (16:9)</PresentationFormat>
  <Paragraphs>265</Paragraphs>
  <Slides>60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 Unicode MS</vt:lpstr>
      <vt:lpstr>Comfortaa</vt:lpstr>
      <vt:lpstr>Source Sans Pro</vt:lpstr>
      <vt:lpstr>Arial</vt:lpstr>
      <vt:lpstr>Simple Light</vt:lpstr>
      <vt:lpstr>Introduction to Data Visualization</vt:lpstr>
      <vt:lpstr>PowerPoint Presentation</vt:lpstr>
      <vt:lpstr>PowerPoint Presentation</vt:lpstr>
      <vt:lpstr>Visualization Definitions</vt:lpstr>
      <vt:lpstr>Visualization Definitions</vt:lpstr>
      <vt:lpstr>PowerPoint Presentation</vt:lpstr>
      <vt:lpstr>Scientific Visualization at RCC</vt:lpstr>
      <vt:lpstr>PowerPoint Presentation</vt:lpstr>
      <vt:lpstr>Information Data Visualization -  Why is this important?</vt:lpstr>
      <vt:lpstr>“I keep saying that the sexy job in the  next 10 years will be statisticians”</vt:lpstr>
      <vt:lpstr>Visualization -&gt; “Sanity” Check  Statistics -&gt; Quantify the “hunch” </vt:lpstr>
      <vt:lpstr>Visualization tools are everywhere </vt:lpstr>
      <vt:lpstr>For Non-Developers/Coders: A few examples of free tools not requiring any coding:  </vt:lpstr>
      <vt:lpstr>”Need” for Task-specific Visualization Design</vt:lpstr>
      <vt:lpstr>Overview of the Process</vt:lpstr>
      <vt:lpstr>Design Excellence</vt:lpstr>
      <vt:lpstr>Tufte’s Principles for Graphical  Integrity</vt:lpstr>
      <vt:lpstr>Tufte’s Principles for Graphical  Integrity</vt:lpstr>
      <vt:lpstr>PowerPoint Presentation</vt:lpstr>
      <vt:lpstr>Design Principles</vt:lpstr>
      <vt:lpstr>Hierarchical Display</vt:lpstr>
      <vt:lpstr>PowerPoint Presentation</vt:lpstr>
      <vt:lpstr>PowerPoint Presentation</vt:lpstr>
      <vt:lpstr>PowerPoint Presentation</vt:lpstr>
      <vt:lpstr>PowerPoint Presentation</vt:lpstr>
      <vt:lpstr>Data Density</vt:lpstr>
      <vt:lpstr>PowerPoint Presentation</vt:lpstr>
      <vt:lpstr>Fourteen ways..</vt:lpstr>
      <vt:lpstr>Fourteen ways..</vt:lpstr>
      <vt:lpstr>Visualization Pipeline</vt:lpstr>
      <vt:lpstr>Filtering</vt:lpstr>
      <vt:lpstr>Filtering (or parsing for text data)</vt:lpstr>
      <vt:lpstr>Mapping</vt:lpstr>
      <vt:lpstr>Rendering</vt:lpstr>
      <vt:lpstr>We will focus on Python </vt:lpstr>
      <vt:lpstr>PowerPoint Presentation</vt:lpstr>
      <vt:lpstr>How matplotlib Draws</vt:lpstr>
      <vt:lpstr>Figure object</vt:lpstr>
      <vt:lpstr>Subplot object</vt:lpstr>
      <vt:lpstr>figure.add_subplot(2, 3, 1)</vt:lpstr>
      <vt:lpstr>figure.add_subplot(2, 3, 1)</vt:lpstr>
      <vt:lpstr>figure.add_subplot(2, 3, 1)</vt:lpstr>
      <vt:lpstr>figure.add_subplot(2, 3, 1)</vt:lpstr>
      <vt:lpstr>Charting Library</vt:lpstr>
      <vt:lpstr>PowerPoint Presentation</vt:lpstr>
      <vt:lpstr>PowerPoint Presentation</vt:lpstr>
      <vt:lpstr>PowerPoint Presentation</vt:lpstr>
      <vt:lpstr>Overlaps</vt:lpstr>
      <vt:lpstr>Overlaps</vt:lpstr>
      <vt:lpstr>Examples</vt:lpstr>
      <vt:lpstr>Bokeh</vt:lpstr>
      <vt:lpstr>Examples</vt:lpstr>
      <vt:lpstr>Network visualization</vt:lpstr>
      <vt:lpstr>Many tools are available - </vt:lpstr>
      <vt:lpstr>Examples</vt:lpstr>
      <vt:lpstr>PowerPoint Presentation</vt:lpstr>
      <vt:lpstr>PowerPoint Presentation</vt:lpstr>
      <vt:lpstr>Data Density ‐ Sparklines</vt:lpstr>
      <vt:lpstr>Maximize Data‐Ink Ratio</vt:lpstr>
      <vt:lpstr>Maximize Data‐Ink Ratio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cp:lastModifiedBy>Microsoft Office User</cp:lastModifiedBy>
  <cp:revision>39</cp:revision>
  <dcterms:modified xsi:type="dcterms:W3CDTF">2018-10-23T17:08:36Z</dcterms:modified>
</cp:coreProperties>
</file>